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6" r:id="rId4"/>
    <p:sldId id="268" r:id="rId5"/>
    <p:sldId id="269" r:id="rId6"/>
    <p:sldId id="271" r:id="rId7"/>
    <p:sldId id="270" r:id="rId8"/>
    <p:sldId id="260" r:id="rId9"/>
    <p:sldId id="262" r:id="rId10"/>
    <p:sldId id="263" r:id="rId11"/>
    <p:sldId id="264" r:id="rId12"/>
    <p:sldId id="258" r:id="rId13"/>
    <p:sldId id="272" r:id="rId14"/>
    <p:sldId id="259" r:id="rId15"/>
    <p:sldId id="265" r:id="rId16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13"/>
    <p:restoredTop sz="94823"/>
  </p:normalViewPr>
  <p:slideViewPr>
    <p:cSldViewPr>
      <p:cViewPr>
        <p:scale>
          <a:sx n="101" d="100"/>
          <a:sy n="101" d="100"/>
        </p:scale>
        <p:origin x="824" y="51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unjiang Li" userId="9baab05f-af5f-4dce-89e4-fc5329626b1c" providerId="ADAL" clId="{61B4DC2C-C400-A74F-9C9D-BF29D509B7A4}"/>
    <pc:docChg chg="undo custSel modSld">
      <pc:chgData name="Chunjiang Li" userId="9baab05f-af5f-4dce-89e4-fc5329626b1c" providerId="ADAL" clId="{61B4DC2C-C400-A74F-9C9D-BF29D509B7A4}" dt="2024-01-26T23:45:02.758" v="830" actId="1076"/>
      <pc:docMkLst>
        <pc:docMk/>
      </pc:docMkLst>
      <pc:sldChg chg="modSp mod">
        <pc:chgData name="Chunjiang Li" userId="9baab05f-af5f-4dce-89e4-fc5329626b1c" providerId="ADAL" clId="{61B4DC2C-C400-A74F-9C9D-BF29D509B7A4}" dt="2024-01-26T23:34:10.203" v="2" actId="20577"/>
        <pc:sldMkLst>
          <pc:docMk/>
          <pc:sldMk cId="0" sldId="257"/>
        </pc:sldMkLst>
        <pc:spChg chg="mod">
          <ac:chgData name="Chunjiang Li" userId="9baab05f-af5f-4dce-89e4-fc5329626b1c" providerId="ADAL" clId="{61B4DC2C-C400-A74F-9C9D-BF29D509B7A4}" dt="2024-01-26T23:34:10.203" v="2" actId="20577"/>
          <ac:spMkLst>
            <pc:docMk/>
            <pc:sldMk cId="0" sldId="257"/>
            <ac:spMk id="3" creationId="{00000000-0000-0000-0000-000000000000}"/>
          </ac:spMkLst>
        </pc:spChg>
      </pc:sldChg>
      <pc:sldChg chg="modSp mod">
        <pc:chgData name="Chunjiang Li" userId="9baab05f-af5f-4dce-89e4-fc5329626b1c" providerId="ADAL" clId="{61B4DC2C-C400-A74F-9C9D-BF29D509B7A4}" dt="2024-01-26T23:39:50.623" v="524" actId="20577"/>
        <pc:sldMkLst>
          <pc:docMk/>
          <pc:sldMk cId="0" sldId="260"/>
        </pc:sldMkLst>
        <pc:spChg chg="mod">
          <ac:chgData name="Chunjiang Li" userId="9baab05f-af5f-4dce-89e4-fc5329626b1c" providerId="ADAL" clId="{61B4DC2C-C400-A74F-9C9D-BF29D509B7A4}" dt="2024-01-26T23:39:50.623" v="524" actId="20577"/>
          <ac:spMkLst>
            <pc:docMk/>
            <pc:sldMk cId="0" sldId="260"/>
            <ac:spMk id="3" creationId="{00000000-0000-0000-0000-000000000000}"/>
          </ac:spMkLst>
        </pc:spChg>
      </pc:sldChg>
      <pc:sldChg chg="modSp mod">
        <pc:chgData name="Chunjiang Li" userId="9baab05f-af5f-4dce-89e4-fc5329626b1c" providerId="ADAL" clId="{61B4DC2C-C400-A74F-9C9D-BF29D509B7A4}" dt="2024-01-26T23:40:20.825" v="557" actId="14100"/>
        <pc:sldMkLst>
          <pc:docMk/>
          <pc:sldMk cId="0" sldId="262"/>
        </pc:sldMkLst>
        <pc:spChg chg="mod">
          <ac:chgData name="Chunjiang Li" userId="9baab05f-af5f-4dce-89e4-fc5329626b1c" providerId="ADAL" clId="{61B4DC2C-C400-A74F-9C9D-BF29D509B7A4}" dt="2024-01-26T23:40:20.825" v="557" actId="14100"/>
          <ac:spMkLst>
            <pc:docMk/>
            <pc:sldMk cId="0" sldId="262"/>
            <ac:spMk id="3" creationId="{00000000-0000-0000-0000-000000000000}"/>
          </ac:spMkLst>
        </pc:spChg>
      </pc:sldChg>
      <pc:sldChg chg="addSp modSp mod">
        <pc:chgData name="Chunjiang Li" userId="9baab05f-af5f-4dce-89e4-fc5329626b1c" providerId="ADAL" clId="{61B4DC2C-C400-A74F-9C9D-BF29D509B7A4}" dt="2024-01-26T23:40:51.011" v="561" actId="13822"/>
        <pc:sldMkLst>
          <pc:docMk/>
          <pc:sldMk cId="0" sldId="264"/>
        </pc:sldMkLst>
        <pc:spChg chg="add mod">
          <ac:chgData name="Chunjiang Li" userId="9baab05f-af5f-4dce-89e4-fc5329626b1c" providerId="ADAL" clId="{61B4DC2C-C400-A74F-9C9D-BF29D509B7A4}" dt="2024-01-26T23:40:51.011" v="561" actId="13822"/>
          <ac:spMkLst>
            <pc:docMk/>
            <pc:sldMk cId="0" sldId="264"/>
            <ac:spMk id="8" creationId="{FE06AD50-25E1-2EF5-225A-22452FF8E0C3}"/>
          </ac:spMkLst>
        </pc:spChg>
      </pc:sldChg>
      <pc:sldChg chg="addSp delSp modSp mod">
        <pc:chgData name="Chunjiang Li" userId="9baab05f-af5f-4dce-89e4-fc5329626b1c" providerId="ADAL" clId="{61B4DC2C-C400-A74F-9C9D-BF29D509B7A4}" dt="2024-01-26T23:45:02.758" v="830" actId="1076"/>
        <pc:sldMkLst>
          <pc:docMk/>
          <pc:sldMk cId="0" sldId="265"/>
        </pc:sldMkLst>
        <pc:spChg chg="mod">
          <ac:chgData name="Chunjiang Li" userId="9baab05f-af5f-4dce-89e4-fc5329626b1c" providerId="ADAL" clId="{61B4DC2C-C400-A74F-9C9D-BF29D509B7A4}" dt="2024-01-26T23:44:47.117" v="823" actId="948"/>
          <ac:spMkLst>
            <pc:docMk/>
            <pc:sldMk cId="0" sldId="265"/>
            <ac:spMk id="6" creationId="{00000000-0000-0000-0000-000000000000}"/>
          </ac:spMkLst>
        </pc:spChg>
        <pc:spChg chg="del mod">
          <ac:chgData name="Chunjiang Li" userId="9baab05f-af5f-4dce-89e4-fc5329626b1c" providerId="ADAL" clId="{61B4DC2C-C400-A74F-9C9D-BF29D509B7A4}" dt="2024-01-26T23:41:42.280" v="600" actId="478"/>
          <ac:spMkLst>
            <pc:docMk/>
            <pc:sldMk cId="0" sldId="265"/>
            <ac:spMk id="7" creationId="{00000000-0000-0000-0000-000000000000}"/>
          </ac:spMkLst>
        </pc:spChg>
        <pc:spChg chg="mod">
          <ac:chgData name="Chunjiang Li" userId="9baab05f-af5f-4dce-89e4-fc5329626b1c" providerId="ADAL" clId="{61B4DC2C-C400-A74F-9C9D-BF29D509B7A4}" dt="2024-01-26T23:44:53.628" v="825" actId="108"/>
          <ac:spMkLst>
            <pc:docMk/>
            <pc:sldMk cId="0" sldId="265"/>
            <ac:spMk id="8" creationId="{00000000-0000-0000-0000-000000000000}"/>
          </ac:spMkLst>
        </pc:spChg>
        <pc:spChg chg="del mod">
          <ac:chgData name="Chunjiang Li" userId="9baab05f-af5f-4dce-89e4-fc5329626b1c" providerId="ADAL" clId="{61B4DC2C-C400-A74F-9C9D-BF29D509B7A4}" dt="2024-01-26T23:42:48.211" v="766"/>
          <ac:spMkLst>
            <pc:docMk/>
            <pc:sldMk cId="0" sldId="265"/>
            <ac:spMk id="9" creationId="{00000000-0000-0000-0000-000000000000}"/>
          </ac:spMkLst>
        </pc:spChg>
        <pc:spChg chg="del mod">
          <ac:chgData name="Chunjiang Li" userId="9baab05f-af5f-4dce-89e4-fc5329626b1c" providerId="ADAL" clId="{61B4DC2C-C400-A74F-9C9D-BF29D509B7A4}" dt="2024-01-26T23:44:02.435" v="817"/>
          <ac:spMkLst>
            <pc:docMk/>
            <pc:sldMk cId="0" sldId="265"/>
            <ac:spMk id="10" creationId="{00000000-0000-0000-0000-000000000000}"/>
          </ac:spMkLst>
        </pc:spChg>
        <pc:spChg chg="mod">
          <ac:chgData name="Chunjiang Li" userId="9baab05f-af5f-4dce-89e4-fc5329626b1c" providerId="ADAL" clId="{61B4DC2C-C400-A74F-9C9D-BF29D509B7A4}" dt="2024-01-26T23:45:00.675" v="829" actId="1076"/>
          <ac:spMkLst>
            <pc:docMk/>
            <pc:sldMk cId="0" sldId="265"/>
            <ac:spMk id="11" creationId="{00000000-0000-0000-0000-000000000000}"/>
          </ac:spMkLst>
        </pc:spChg>
        <pc:spChg chg="mod">
          <ac:chgData name="Chunjiang Li" userId="9baab05f-af5f-4dce-89e4-fc5329626b1c" providerId="ADAL" clId="{61B4DC2C-C400-A74F-9C9D-BF29D509B7A4}" dt="2024-01-26T23:45:02.758" v="830" actId="1076"/>
          <ac:spMkLst>
            <pc:docMk/>
            <pc:sldMk cId="0" sldId="265"/>
            <ac:spMk id="12" creationId="{00000000-0000-0000-0000-000000000000}"/>
          </ac:spMkLst>
        </pc:spChg>
        <pc:spChg chg="add mod">
          <ac:chgData name="Chunjiang Li" userId="9baab05f-af5f-4dce-89e4-fc5329626b1c" providerId="ADAL" clId="{61B4DC2C-C400-A74F-9C9D-BF29D509B7A4}" dt="2024-01-26T23:44:49.874" v="824" actId="1076"/>
          <ac:spMkLst>
            <pc:docMk/>
            <pc:sldMk cId="0" sldId="265"/>
            <ac:spMk id="16" creationId="{32784729-97A6-D9BC-8F45-31A9E79E8A4D}"/>
          </ac:spMkLst>
        </pc:spChg>
        <pc:spChg chg="add mod">
          <ac:chgData name="Chunjiang Li" userId="9baab05f-af5f-4dce-89e4-fc5329626b1c" providerId="ADAL" clId="{61B4DC2C-C400-A74F-9C9D-BF29D509B7A4}" dt="2024-01-26T23:44:58.076" v="828" actId="404"/>
          <ac:spMkLst>
            <pc:docMk/>
            <pc:sldMk cId="0" sldId="265"/>
            <ac:spMk id="17" creationId="{FC372A6F-4ABB-CE04-8E6D-AE041D83C098}"/>
          </ac:spMkLst>
        </pc:spChg>
        <pc:picChg chg="mod">
          <ac:chgData name="Chunjiang Li" userId="9baab05f-af5f-4dce-89e4-fc5329626b1c" providerId="ADAL" clId="{61B4DC2C-C400-A74F-9C9D-BF29D509B7A4}" dt="2024-01-26T23:43:29.476" v="797" actId="1076"/>
          <ac:picMkLst>
            <pc:docMk/>
            <pc:sldMk cId="0" sldId="265"/>
            <ac:picMk id="13" creationId="{00000000-0000-0000-0000-000000000000}"/>
          </ac:picMkLst>
        </pc:picChg>
      </pc:sldChg>
      <pc:sldChg chg="modSp mod">
        <pc:chgData name="Chunjiang Li" userId="9baab05f-af5f-4dce-89e4-fc5329626b1c" providerId="ADAL" clId="{61B4DC2C-C400-A74F-9C9D-BF29D509B7A4}" dt="2024-01-26T23:36:32.111" v="129" actId="20577"/>
        <pc:sldMkLst>
          <pc:docMk/>
          <pc:sldMk cId="223610350" sldId="266"/>
        </pc:sldMkLst>
        <pc:spChg chg="mod">
          <ac:chgData name="Chunjiang Li" userId="9baab05f-af5f-4dce-89e4-fc5329626b1c" providerId="ADAL" clId="{61B4DC2C-C400-A74F-9C9D-BF29D509B7A4}" dt="2024-01-26T23:36:32.111" v="129" actId="20577"/>
          <ac:spMkLst>
            <pc:docMk/>
            <pc:sldMk cId="223610350" sldId="266"/>
            <ac:spMk id="3" creationId="{8EADD86C-0C18-E148-F78E-26CAEFAD7ABB}"/>
          </ac:spMkLst>
        </pc:spChg>
      </pc:sldChg>
      <pc:sldChg chg="delSp modSp mod">
        <pc:chgData name="Chunjiang Li" userId="9baab05f-af5f-4dce-89e4-fc5329626b1c" providerId="ADAL" clId="{61B4DC2C-C400-A74F-9C9D-BF29D509B7A4}" dt="2024-01-26T23:35:42.760" v="27" actId="20577"/>
        <pc:sldMkLst>
          <pc:docMk/>
          <pc:sldMk cId="2855465959" sldId="268"/>
        </pc:sldMkLst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5" creationId="{DA4E09F3-A17F-F785-9EA6-5942422CC848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6" creationId="{AA1B28DD-3139-BC94-5125-8FC818D9075F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7" creationId="{3A9B0236-F909-183C-A092-7ED80275DAE8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13" creationId="{F6D3A0FA-5819-0BE2-EA80-839EFCF64C0B}"/>
          </ac:spMkLst>
        </pc:spChg>
        <pc:spChg chg="mod">
          <ac:chgData name="Chunjiang Li" userId="9baab05f-af5f-4dce-89e4-fc5329626b1c" providerId="ADAL" clId="{61B4DC2C-C400-A74F-9C9D-BF29D509B7A4}" dt="2024-01-26T23:35:42.760" v="27" actId="20577"/>
          <ac:spMkLst>
            <pc:docMk/>
            <pc:sldMk cId="2855465959" sldId="268"/>
            <ac:spMk id="14" creationId="{4CFECE3E-F9B9-A105-D27D-800C4DEE630F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18" creationId="{682FB6FA-6AAB-0556-AC8D-B3D8C0E13F7E}"/>
          </ac:spMkLst>
        </pc:spChg>
        <pc:spChg chg="del mod">
          <ac:chgData name="Chunjiang Li" userId="9baab05f-af5f-4dce-89e4-fc5329626b1c" providerId="ADAL" clId="{61B4DC2C-C400-A74F-9C9D-BF29D509B7A4}" dt="2024-01-26T23:35:04.442" v="13" actId="478"/>
          <ac:spMkLst>
            <pc:docMk/>
            <pc:sldMk cId="2855465959" sldId="268"/>
            <ac:spMk id="19" creationId="{C6A2FE9C-1B69-5D64-5004-80337B22A7C0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21" creationId="{D6C59EAC-3EC3-4469-674B-AB16C2965F44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22" creationId="{2671A80A-E252-044B-1C34-BEE174AD90E4}"/>
          </ac:spMkLst>
        </pc:spChg>
        <pc:spChg chg="mod">
          <ac:chgData name="Chunjiang Li" userId="9baab05f-af5f-4dce-89e4-fc5329626b1c" providerId="ADAL" clId="{61B4DC2C-C400-A74F-9C9D-BF29D509B7A4}" dt="2024-01-26T23:34:52.905" v="10" actId="403"/>
          <ac:spMkLst>
            <pc:docMk/>
            <pc:sldMk cId="2855465959" sldId="268"/>
            <ac:spMk id="23" creationId="{69023BFF-163E-63D6-CF86-2BA7F403B149}"/>
          </ac:spMkLst>
        </pc:spChg>
      </pc:sldChg>
      <pc:sldChg chg="addSp delSp modSp mod">
        <pc:chgData name="Chunjiang Li" userId="9baab05f-af5f-4dce-89e4-fc5329626b1c" providerId="ADAL" clId="{61B4DC2C-C400-A74F-9C9D-BF29D509B7A4}" dt="2024-01-26T23:35:39.490" v="24" actId="20577"/>
        <pc:sldMkLst>
          <pc:docMk/>
          <pc:sldMk cId="2812142880" sldId="269"/>
        </pc:sldMkLst>
        <pc:spChg chg="add del mod">
          <ac:chgData name="Chunjiang Li" userId="9baab05f-af5f-4dce-89e4-fc5329626b1c" providerId="ADAL" clId="{61B4DC2C-C400-A74F-9C9D-BF29D509B7A4}" dt="2024-01-26T23:35:06.980" v="14" actId="478"/>
          <ac:spMkLst>
            <pc:docMk/>
            <pc:sldMk cId="2812142880" sldId="269"/>
            <ac:spMk id="3" creationId="{411E9D5F-9061-BC44-3036-1AE3B8D6BA27}"/>
          </ac:spMkLst>
        </pc:spChg>
        <pc:spChg chg="mod">
          <ac:chgData name="Chunjiang Li" userId="9baab05f-af5f-4dce-89e4-fc5329626b1c" providerId="ADAL" clId="{61B4DC2C-C400-A74F-9C9D-BF29D509B7A4}" dt="2024-01-26T23:35:39.490" v="24" actId="20577"/>
          <ac:spMkLst>
            <pc:docMk/>
            <pc:sldMk cId="2812142880" sldId="269"/>
            <ac:spMk id="14" creationId="{4CFECE3E-F9B9-A105-D27D-800C4DEE630F}"/>
          </ac:spMkLst>
        </pc:spChg>
        <pc:spChg chg="del">
          <ac:chgData name="Chunjiang Li" userId="9baab05f-af5f-4dce-89e4-fc5329626b1c" providerId="ADAL" clId="{61B4DC2C-C400-A74F-9C9D-BF29D509B7A4}" dt="2024-01-26T23:35:01.200" v="11" actId="478"/>
          <ac:spMkLst>
            <pc:docMk/>
            <pc:sldMk cId="2812142880" sldId="269"/>
            <ac:spMk id="19" creationId="{C6A2FE9C-1B69-5D64-5004-80337B22A7C0}"/>
          </ac:spMkLst>
        </pc:spChg>
      </pc:sldChg>
      <pc:sldChg chg="addSp delSp modSp mod">
        <pc:chgData name="Chunjiang Li" userId="9baab05f-af5f-4dce-89e4-fc5329626b1c" providerId="ADAL" clId="{61B4DC2C-C400-A74F-9C9D-BF29D509B7A4}" dt="2024-01-26T23:39:29.194" v="518" actId="1076"/>
        <pc:sldMkLst>
          <pc:docMk/>
          <pc:sldMk cId="3381904192" sldId="270"/>
        </pc:sldMkLst>
        <pc:spChg chg="add mod">
          <ac:chgData name="Chunjiang Li" userId="9baab05f-af5f-4dce-89e4-fc5329626b1c" providerId="ADAL" clId="{61B4DC2C-C400-A74F-9C9D-BF29D509B7A4}" dt="2024-01-26T23:39:29.194" v="518" actId="1076"/>
          <ac:spMkLst>
            <pc:docMk/>
            <pc:sldMk cId="3381904192" sldId="270"/>
            <ac:spMk id="5" creationId="{0BBAC285-2C1F-4A55-8492-5FD941988694}"/>
          </ac:spMkLst>
        </pc:spChg>
        <pc:spChg chg="add del mod">
          <ac:chgData name="Chunjiang Li" userId="9baab05f-af5f-4dce-89e4-fc5329626b1c" providerId="ADAL" clId="{61B4DC2C-C400-A74F-9C9D-BF29D509B7A4}" dt="2024-01-26T23:37:21.523" v="212"/>
          <ac:spMkLst>
            <pc:docMk/>
            <pc:sldMk cId="3381904192" sldId="270"/>
            <ac:spMk id="6" creationId="{DB5D1CAB-770E-0AFC-53E8-10474CC6603B}"/>
          </ac:spMkLst>
        </pc:spChg>
        <pc:picChg chg="mod">
          <ac:chgData name="Chunjiang Li" userId="9baab05f-af5f-4dce-89e4-fc5329626b1c" providerId="ADAL" clId="{61B4DC2C-C400-A74F-9C9D-BF29D509B7A4}" dt="2024-01-26T23:36:36.409" v="130" actId="1076"/>
          <ac:picMkLst>
            <pc:docMk/>
            <pc:sldMk cId="3381904192" sldId="270"/>
            <ac:picMk id="3" creationId="{89860B87-5431-C1D3-C62C-EFEC89146EAC}"/>
          </ac:picMkLst>
        </pc:picChg>
      </pc:sldChg>
      <pc:sldChg chg="modSp mod">
        <pc:chgData name="Chunjiang Li" userId="9baab05f-af5f-4dce-89e4-fc5329626b1c" providerId="ADAL" clId="{61B4DC2C-C400-A74F-9C9D-BF29D509B7A4}" dt="2024-01-26T23:35:48.008" v="32" actId="20577"/>
        <pc:sldMkLst>
          <pc:docMk/>
          <pc:sldMk cId="2127983052" sldId="271"/>
        </pc:sldMkLst>
        <pc:spChg chg="mod">
          <ac:chgData name="Chunjiang Li" userId="9baab05f-af5f-4dce-89e4-fc5329626b1c" providerId="ADAL" clId="{61B4DC2C-C400-A74F-9C9D-BF29D509B7A4}" dt="2024-01-26T23:35:48.008" v="32" actId="20577"/>
          <ac:spMkLst>
            <pc:docMk/>
            <pc:sldMk cId="2127983052" sldId="271"/>
            <ac:spMk id="14" creationId="{4CFECE3E-F9B9-A105-D27D-800C4DEE630F}"/>
          </ac:spMkLst>
        </pc:spChg>
        <pc:spChg chg="mod">
          <ac:chgData name="Chunjiang Li" userId="9baab05f-af5f-4dce-89e4-fc5329626b1c" providerId="ADAL" clId="{61B4DC2C-C400-A74F-9C9D-BF29D509B7A4}" dt="2024-01-26T23:35:09.910" v="15" actId="404"/>
          <ac:spMkLst>
            <pc:docMk/>
            <pc:sldMk cId="2127983052" sldId="271"/>
            <ac:spMk id="19" creationId="{C6A2FE9C-1B69-5D64-5004-80337B22A7C0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1/28/25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1/28/25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1/28/25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1/28/25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1/28/25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6939" y="611124"/>
            <a:ext cx="10049510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44170" y="2394203"/>
            <a:ext cx="6182995" cy="3530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1/28/25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67415" y="6428920"/>
            <a:ext cx="244475" cy="2114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150.statcan.gc.ca/n1/pub/71-607-x/71-607-x2025002-eng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7999"/>
                </a:lnTo>
                <a:lnTo>
                  <a:pt x="12192000" y="6857999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67359" y="1044955"/>
            <a:ext cx="9988550" cy="17538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6805"/>
              </a:lnSpc>
              <a:spcBef>
                <a:spcPts val="100"/>
              </a:spcBef>
            </a:pPr>
            <a:r>
              <a:rPr sz="6000" dirty="0">
                <a:solidFill>
                  <a:srgbClr val="00FE00"/>
                </a:solidFill>
                <a:latin typeface="Courier New"/>
                <a:cs typeface="Courier New"/>
              </a:rPr>
              <a:t>&gt;Time</a:t>
            </a:r>
            <a:r>
              <a:rPr sz="6000" spc="-3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6000" dirty="0">
                <a:solidFill>
                  <a:srgbClr val="00FE00"/>
                </a:solidFill>
                <a:latin typeface="Courier New"/>
                <a:cs typeface="Courier New"/>
              </a:rPr>
              <a:t>Use</a:t>
            </a:r>
            <a:r>
              <a:rPr sz="6000" spc="-2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6000" spc="-10" dirty="0">
                <a:solidFill>
                  <a:srgbClr val="00FE00"/>
                </a:solidFill>
                <a:latin typeface="Courier New"/>
                <a:cs typeface="Courier New"/>
              </a:rPr>
              <a:t>Data:</a:t>
            </a:r>
            <a:endParaRPr sz="6000" dirty="0">
              <a:latin typeface="Courier New"/>
              <a:cs typeface="Courier New"/>
            </a:endParaRPr>
          </a:p>
          <a:p>
            <a:pPr marL="374650">
              <a:lnSpc>
                <a:spcPts val="6805"/>
              </a:lnSpc>
            </a:pPr>
            <a:r>
              <a:rPr sz="6000" dirty="0">
                <a:solidFill>
                  <a:srgbClr val="00FE00"/>
                </a:solidFill>
                <a:latin typeface="Courier New"/>
                <a:cs typeface="Courier New"/>
              </a:rPr>
              <a:t>A</a:t>
            </a:r>
            <a:r>
              <a:rPr sz="6000" spc="-2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6000" dirty="0">
                <a:solidFill>
                  <a:srgbClr val="00FE00"/>
                </a:solidFill>
                <a:latin typeface="Courier New"/>
                <a:cs typeface="Courier New"/>
              </a:rPr>
              <a:t>window</a:t>
            </a:r>
            <a:r>
              <a:rPr sz="6000" spc="-2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6000" dirty="0">
                <a:solidFill>
                  <a:srgbClr val="00FE00"/>
                </a:solidFill>
                <a:latin typeface="Courier New"/>
                <a:cs typeface="Courier New"/>
              </a:rPr>
              <a:t>into</a:t>
            </a:r>
            <a:r>
              <a:rPr sz="6000" spc="-15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6000" spc="-10" dirty="0">
                <a:solidFill>
                  <a:srgbClr val="00FE00"/>
                </a:solidFill>
                <a:latin typeface="Courier New"/>
                <a:cs typeface="Courier New"/>
              </a:rPr>
              <a:t>society</a:t>
            </a:r>
            <a:endParaRPr sz="6000" dirty="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</a:t>
            </a:fld>
            <a:endParaRPr spc="-25" dirty="0"/>
          </a:p>
        </p:txBody>
      </p:sp>
      <p:sp>
        <p:nvSpPr>
          <p:cNvPr id="4" name="object 4"/>
          <p:cNvSpPr txBox="1"/>
          <p:nvPr/>
        </p:nvSpPr>
        <p:spPr>
          <a:xfrm>
            <a:off x="443230" y="2992627"/>
            <a:ext cx="9096375" cy="33188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400">
              <a:lnSpc>
                <a:spcPts val="6445"/>
              </a:lnSpc>
              <a:spcBef>
                <a:spcPts val="100"/>
              </a:spcBef>
            </a:pPr>
            <a:r>
              <a:rPr sz="5400" dirty="0">
                <a:solidFill>
                  <a:srgbClr val="00FE00"/>
                </a:solidFill>
                <a:latin typeface="Courier New"/>
                <a:cs typeface="Courier New"/>
              </a:rPr>
              <a:t>&gt;</a:t>
            </a:r>
            <a:r>
              <a:rPr lang="en-US" sz="5400" dirty="0">
                <a:solidFill>
                  <a:srgbClr val="00FE00"/>
                </a:solidFill>
                <a:latin typeface="Courier New"/>
                <a:cs typeface="Courier New"/>
              </a:rPr>
              <a:t>Dr. Chunjiang Li &amp; </a:t>
            </a:r>
            <a:r>
              <a:rPr sz="5400" dirty="0">
                <a:solidFill>
                  <a:srgbClr val="00FE00"/>
                </a:solidFill>
                <a:latin typeface="Courier New"/>
                <a:cs typeface="Courier New"/>
              </a:rPr>
              <a:t>Prof.</a:t>
            </a:r>
            <a:r>
              <a:rPr sz="5400" spc="-4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5400" dirty="0">
                <a:solidFill>
                  <a:srgbClr val="00FE00"/>
                </a:solidFill>
                <a:latin typeface="Courier New"/>
                <a:cs typeface="Courier New"/>
              </a:rPr>
              <a:t>Michael</a:t>
            </a:r>
            <a:r>
              <a:rPr sz="5400" spc="-35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sz="5400" spc="-10" dirty="0">
                <a:solidFill>
                  <a:srgbClr val="00FE00"/>
                </a:solidFill>
                <a:latin typeface="Courier New"/>
                <a:cs typeface="Courier New"/>
              </a:rPr>
              <a:t>Widener</a:t>
            </a:r>
            <a:endParaRPr sz="5400" dirty="0">
              <a:latin typeface="Courier New"/>
              <a:cs typeface="Courier New"/>
            </a:endParaRPr>
          </a:p>
          <a:p>
            <a:pPr marL="25400">
              <a:lnSpc>
                <a:spcPts val="6445"/>
              </a:lnSpc>
            </a:pPr>
            <a:r>
              <a:rPr sz="5400" dirty="0">
                <a:solidFill>
                  <a:srgbClr val="00FE00"/>
                </a:solidFill>
                <a:latin typeface="Courier New"/>
                <a:cs typeface="Courier New"/>
              </a:rPr>
              <a:t>&gt;January</a:t>
            </a:r>
            <a:r>
              <a:rPr sz="5400" spc="-50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lang="en-US" sz="5400" spc="-50" dirty="0">
                <a:solidFill>
                  <a:srgbClr val="00FE00"/>
                </a:solidFill>
                <a:latin typeface="Courier New"/>
                <a:cs typeface="Courier New"/>
              </a:rPr>
              <a:t>28</a:t>
            </a:r>
            <a:r>
              <a:rPr lang="en-US" sz="5400" baseline="30000" dirty="0">
                <a:solidFill>
                  <a:srgbClr val="00FE00"/>
                </a:solidFill>
                <a:latin typeface="Courier New"/>
                <a:cs typeface="Courier New"/>
              </a:rPr>
              <a:t>th</a:t>
            </a:r>
            <a:r>
              <a:rPr lang="en-US" sz="5400" dirty="0">
                <a:solidFill>
                  <a:srgbClr val="00FE00"/>
                </a:solidFill>
                <a:latin typeface="Courier New"/>
                <a:cs typeface="Courier New"/>
              </a:rPr>
              <a:t>,</a:t>
            </a:r>
            <a:r>
              <a:rPr sz="5400" spc="-55" dirty="0">
                <a:solidFill>
                  <a:srgbClr val="00FE00"/>
                </a:solidFill>
                <a:latin typeface="Courier New"/>
                <a:cs typeface="Courier New"/>
              </a:rPr>
              <a:t> </a:t>
            </a:r>
            <a:r>
              <a:rPr lang="en-US" sz="5400" spc="-20" dirty="0">
                <a:solidFill>
                  <a:srgbClr val="00FE00"/>
                </a:solidFill>
                <a:latin typeface="Courier New"/>
                <a:cs typeface="Courier New"/>
              </a:rPr>
              <a:t>2025</a:t>
            </a:r>
            <a:endParaRPr sz="5400" dirty="0">
              <a:latin typeface="Courier New"/>
              <a:cs typeface="Courier New"/>
            </a:endParaRPr>
          </a:p>
          <a:p>
            <a:pPr marL="25400">
              <a:lnSpc>
                <a:spcPct val="100000"/>
              </a:lnSpc>
              <a:spcBef>
                <a:spcPts val="120"/>
              </a:spcBef>
            </a:pPr>
            <a:r>
              <a:rPr sz="5400" spc="-25" dirty="0">
                <a:solidFill>
                  <a:srgbClr val="00FE00"/>
                </a:solidFill>
                <a:latin typeface="Courier New"/>
                <a:cs typeface="Courier New"/>
              </a:rPr>
              <a:t>&gt;_</a:t>
            </a:r>
            <a:endParaRPr sz="54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So</a:t>
            </a:r>
            <a:r>
              <a:rPr spc="-105" dirty="0"/>
              <a:t> </a:t>
            </a:r>
            <a:r>
              <a:rPr dirty="0"/>
              <a:t>what</a:t>
            </a:r>
            <a:r>
              <a:rPr spc="-105" dirty="0"/>
              <a:t> </a:t>
            </a:r>
            <a:r>
              <a:rPr dirty="0"/>
              <a:t>data</a:t>
            </a:r>
            <a:r>
              <a:rPr spc="-105" dirty="0"/>
              <a:t> </a:t>
            </a:r>
            <a:r>
              <a:rPr dirty="0"/>
              <a:t>does</a:t>
            </a:r>
            <a:r>
              <a:rPr spc="-110" dirty="0"/>
              <a:t> </a:t>
            </a:r>
            <a:r>
              <a:rPr spc="-10" dirty="0"/>
              <a:t>Statistics</a:t>
            </a:r>
            <a:r>
              <a:rPr spc="-105" dirty="0"/>
              <a:t> </a:t>
            </a:r>
            <a:r>
              <a:rPr dirty="0"/>
              <a:t>Canada</a:t>
            </a:r>
            <a:r>
              <a:rPr spc="-105" dirty="0"/>
              <a:t> </a:t>
            </a:r>
            <a:r>
              <a:rPr spc="-10" dirty="0"/>
              <a:t>Collect?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95779"/>
            <a:ext cx="206438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sz="2800" dirty="0">
                <a:latin typeface="Calibri"/>
                <a:cs typeface="Calibri"/>
              </a:rPr>
              <a:t>Episode</a:t>
            </a:r>
            <a:r>
              <a:rPr sz="2800" spc="-3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File:</a:t>
            </a:r>
            <a:endParaRPr sz="2800" dirty="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1600" y="1981200"/>
            <a:ext cx="10281331" cy="4876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61F52618-E00B-062F-2279-1245CA2AD063}"/>
              </a:ext>
            </a:extLst>
          </p:cNvPr>
          <p:cNvSpPr/>
          <p:nvPr/>
        </p:nvSpPr>
        <p:spPr>
          <a:xfrm>
            <a:off x="6400800" y="3048000"/>
            <a:ext cx="304800" cy="1295400"/>
          </a:xfrm>
          <a:prstGeom prst="rightBrac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226FC-1A07-080A-E856-FB0A5244B25F}"/>
              </a:ext>
            </a:extLst>
          </p:cNvPr>
          <p:cNvSpPr txBox="1"/>
          <p:nvPr/>
        </p:nvSpPr>
        <p:spPr>
          <a:xfrm>
            <a:off x="6858000" y="3276600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person with 18 episodes (activities) on Saturday.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So</a:t>
            </a:r>
            <a:r>
              <a:rPr spc="-105" dirty="0"/>
              <a:t> </a:t>
            </a:r>
            <a:r>
              <a:rPr dirty="0"/>
              <a:t>what</a:t>
            </a:r>
            <a:r>
              <a:rPr spc="-105" dirty="0"/>
              <a:t> </a:t>
            </a:r>
            <a:r>
              <a:rPr dirty="0"/>
              <a:t>data</a:t>
            </a:r>
            <a:r>
              <a:rPr spc="-105" dirty="0"/>
              <a:t> </a:t>
            </a:r>
            <a:r>
              <a:rPr dirty="0"/>
              <a:t>does</a:t>
            </a:r>
            <a:r>
              <a:rPr spc="-110" dirty="0"/>
              <a:t> </a:t>
            </a:r>
            <a:r>
              <a:rPr spc="-10" dirty="0"/>
              <a:t>Statistics</a:t>
            </a:r>
            <a:r>
              <a:rPr spc="-105" dirty="0"/>
              <a:t> </a:t>
            </a:r>
            <a:r>
              <a:rPr dirty="0"/>
              <a:t>Canada</a:t>
            </a:r>
            <a:r>
              <a:rPr spc="-105" dirty="0"/>
              <a:t> </a:t>
            </a:r>
            <a:r>
              <a:rPr spc="-10" dirty="0"/>
              <a:t>Collect?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8" y="1795779"/>
            <a:ext cx="9065262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sz="2800" dirty="0">
                <a:latin typeface="Calibri"/>
                <a:cs typeface="Calibri"/>
              </a:rPr>
              <a:t>Main</a:t>
            </a:r>
            <a:r>
              <a:rPr lang="en-US" sz="2800" dirty="0">
                <a:latin typeface="Calibri"/>
                <a:cs typeface="Calibri"/>
              </a:rPr>
              <a:t> (Individual)</a:t>
            </a:r>
            <a:r>
              <a:rPr sz="2800" spc="-5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File</a:t>
            </a:r>
            <a:r>
              <a:rPr lang="en-US" sz="2800" spc="-20" dirty="0">
                <a:latin typeface="Calibri"/>
                <a:cs typeface="Calibri"/>
              </a:rPr>
              <a:t> (aggregated from episode file)</a:t>
            </a:r>
            <a:r>
              <a:rPr sz="2800" spc="-20" dirty="0">
                <a:latin typeface="Calibri"/>
                <a:cs typeface="Calibri"/>
              </a:rPr>
              <a:t>:</a:t>
            </a:r>
            <a:endParaRPr sz="2800" dirty="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8200" y="2145303"/>
            <a:ext cx="10515600" cy="4712696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11</a:t>
            </a:fld>
            <a:endParaRPr spc="-25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00A0E8D2-4A60-F3B4-8ADC-28287718D2B5}"/>
              </a:ext>
            </a:extLst>
          </p:cNvPr>
          <p:cNvSpPr/>
          <p:nvPr/>
        </p:nvSpPr>
        <p:spPr>
          <a:xfrm>
            <a:off x="8305800" y="5715000"/>
            <a:ext cx="533400" cy="228600"/>
          </a:xfrm>
          <a:prstGeom prst="rightBrac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E810EF-4472-1286-09A1-203EA5D89C04}"/>
              </a:ext>
            </a:extLst>
          </p:cNvPr>
          <p:cNvSpPr txBox="1"/>
          <p:nvPr/>
        </p:nvSpPr>
        <p:spPr>
          <a:xfrm>
            <a:off x="8915400" y="5506134"/>
            <a:ext cx="3063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guy with 18 activities but aggregated in duration</a:t>
            </a:r>
          </a:p>
        </p:txBody>
      </p:sp>
      <p:sp>
        <p:nvSpPr>
          <p:cNvPr id="8" name="5-Point Star 7">
            <a:extLst>
              <a:ext uri="{FF2B5EF4-FFF2-40B4-BE49-F238E27FC236}">
                <a16:creationId xmlns:a16="http://schemas.microsoft.com/office/drawing/2014/main" id="{FE06AD50-25E1-2EF5-225A-22452FF8E0C3}"/>
              </a:ext>
            </a:extLst>
          </p:cNvPr>
          <p:cNvSpPr/>
          <p:nvPr/>
        </p:nvSpPr>
        <p:spPr>
          <a:xfrm>
            <a:off x="838200" y="2309085"/>
            <a:ext cx="838200" cy="838200"/>
          </a:xfrm>
          <a:prstGeom prst="star5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9676" y="577595"/>
            <a:ext cx="3696970" cy="1473200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12700" marR="5080">
              <a:lnSpc>
                <a:spcPts val="5400"/>
              </a:lnSpc>
              <a:spcBef>
                <a:spcPts val="780"/>
              </a:spcBef>
            </a:pPr>
            <a:r>
              <a:rPr sz="5000" dirty="0"/>
              <a:t>Exploring</a:t>
            </a:r>
            <a:r>
              <a:rPr sz="5000" spc="-110" dirty="0"/>
              <a:t> </a:t>
            </a:r>
            <a:r>
              <a:rPr sz="5000" spc="-20" dirty="0"/>
              <a:t>time </a:t>
            </a:r>
            <a:r>
              <a:rPr sz="5000" dirty="0"/>
              <a:t>use</a:t>
            </a:r>
            <a:r>
              <a:rPr sz="5000" spc="-80" dirty="0"/>
              <a:t> </a:t>
            </a:r>
            <a:r>
              <a:rPr sz="5000" spc="-20" dirty="0"/>
              <a:t>data</a:t>
            </a:r>
            <a:endParaRPr sz="5000"/>
          </a:p>
        </p:txBody>
      </p:sp>
      <p:grpSp>
        <p:nvGrpSpPr>
          <p:cNvPr id="3" name="object 3"/>
          <p:cNvGrpSpPr/>
          <p:nvPr/>
        </p:nvGrpSpPr>
        <p:grpSpPr>
          <a:xfrm>
            <a:off x="624024" y="2338163"/>
            <a:ext cx="3293745" cy="85090"/>
            <a:chOff x="624024" y="2338163"/>
            <a:chExt cx="3293745" cy="85090"/>
          </a:xfrm>
        </p:grpSpPr>
        <p:sp>
          <p:nvSpPr>
            <p:cNvPr id="4" name="object 4"/>
            <p:cNvSpPr/>
            <p:nvPr/>
          </p:nvSpPr>
          <p:spPr>
            <a:xfrm>
              <a:off x="643277" y="2362058"/>
              <a:ext cx="3255645" cy="40005"/>
            </a:xfrm>
            <a:custGeom>
              <a:avLst/>
              <a:gdLst/>
              <a:ahLst/>
              <a:cxnLst/>
              <a:rect l="l" t="t" r="r" b="b"/>
              <a:pathLst>
                <a:path w="3255645" h="40005">
                  <a:moveTo>
                    <a:pt x="951866" y="30"/>
                  </a:moveTo>
                  <a:lnTo>
                    <a:pt x="910619" y="0"/>
                  </a:lnTo>
                  <a:lnTo>
                    <a:pt x="870711" y="739"/>
                  </a:lnTo>
                  <a:lnTo>
                    <a:pt x="830062" y="2101"/>
                  </a:lnTo>
                  <a:lnTo>
                    <a:pt x="682876" y="8439"/>
                  </a:lnTo>
                  <a:lnTo>
                    <a:pt x="558241" y="12980"/>
                  </a:lnTo>
                  <a:lnTo>
                    <a:pt x="409533" y="18934"/>
                  </a:lnTo>
                  <a:lnTo>
                    <a:pt x="365934" y="20356"/>
                  </a:lnTo>
                  <a:lnTo>
                    <a:pt x="322978" y="21308"/>
                  </a:lnTo>
                  <a:lnTo>
                    <a:pt x="279258" y="21676"/>
                  </a:lnTo>
                  <a:lnTo>
                    <a:pt x="233369" y="21348"/>
                  </a:lnTo>
                  <a:lnTo>
                    <a:pt x="183904" y="20210"/>
                  </a:lnTo>
                  <a:lnTo>
                    <a:pt x="129459" y="18150"/>
                  </a:lnTo>
                  <a:lnTo>
                    <a:pt x="68626" y="15054"/>
                  </a:lnTo>
                  <a:lnTo>
                    <a:pt x="0" y="10809"/>
                  </a:lnTo>
                  <a:lnTo>
                    <a:pt x="370" y="17709"/>
                  </a:lnTo>
                  <a:lnTo>
                    <a:pt x="843" y="20386"/>
                  </a:lnTo>
                  <a:lnTo>
                    <a:pt x="0" y="29097"/>
                  </a:lnTo>
                  <a:lnTo>
                    <a:pt x="45460" y="28822"/>
                  </a:lnTo>
                  <a:lnTo>
                    <a:pt x="90443" y="28915"/>
                  </a:lnTo>
                  <a:lnTo>
                    <a:pt x="135402" y="29289"/>
                  </a:lnTo>
                  <a:lnTo>
                    <a:pt x="375730" y="32287"/>
                  </a:lnTo>
                  <a:lnTo>
                    <a:pt x="430081" y="32497"/>
                  </a:lnTo>
                  <a:lnTo>
                    <a:pt x="487586" y="32370"/>
                  </a:lnTo>
                  <a:lnTo>
                    <a:pt x="548700" y="31820"/>
                  </a:lnTo>
                  <a:lnTo>
                    <a:pt x="613876" y="30759"/>
                  </a:lnTo>
                  <a:lnTo>
                    <a:pt x="752459" y="27588"/>
                  </a:lnTo>
                  <a:lnTo>
                    <a:pt x="815429" y="26933"/>
                  </a:lnTo>
                  <a:lnTo>
                    <a:pt x="873238" y="26967"/>
                  </a:lnTo>
                  <a:lnTo>
                    <a:pt x="926647" y="27526"/>
                  </a:lnTo>
                  <a:lnTo>
                    <a:pt x="976415" y="28447"/>
                  </a:lnTo>
                  <a:lnTo>
                    <a:pt x="1111462" y="31731"/>
                  </a:lnTo>
                  <a:lnTo>
                    <a:pt x="1154258" y="32453"/>
                  </a:lnTo>
                  <a:lnTo>
                    <a:pt x="1197209" y="32715"/>
                  </a:lnTo>
                  <a:lnTo>
                    <a:pt x="1241075" y="32352"/>
                  </a:lnTo>
                  <a:lnTo>
                    <a:pt x="1286615" y="31201"/>
                  </a:lnTo>
                  <a:lnTo>
                    <a:pt x="1389089" y="26494"/>
                  </a:lnTo>
                  <a:lnTo>
                    <a:pt x="1437000" y="24822"/>
                  </a:lnTo>
                  <a:lnTo>
                    <a:pt x="1480239" y="23943"/>
                  </a:lnTo>
                  <a:lnTo>
                    <a:pt x="1520723" y="23722"/>
                  </a:lnTo>
                  <a:lnTo>
                    <a:pt x="1560368" y="24022"/>
                  </a:lnTo>
                  <a:lnTo>
                    <a:pt x="1748892" y="27692"/>
                  </a:lnTo>
                  <a:lnTo>
                    <a:pt x="1813093" y="28545"/>
                  </a:lnTo>
                  <a:lnTo>
                    <a:pt x="1887955" y="29097"/>
                  </a:lnTo>
                  <a:lnTo>
                    <a:pt x="1950944" y="28996"/>
                  </a:lnTo>
                  <a:lnTo>
                    <a:pt x="2012781" y="28241"/>
                  </a:lnTo>
                  <a:lnTo>
                    <a:pt x="2073299" y="27001"/>
                  </a:lnTo>
                  <a:lnTo>
                    <a:pt x="2132329" y="25442"/>
                  </a:lnTo>
                  <a:lnTo>
                    <a:pt x="2298826" y="20523"/>
                  </a:lnTo>
                  <a:lnTo>
                    <a:pt x="2350237" y="19361"/>
                  </a:lnTo>
                  <a:lnTo>
                    <a:pt x="2399325" y="18716"/>
                  </a:lnTo>
                  <a:lnTo>
                    <a:pt x="2445924" y="18755"/>
                  </a:lnTo>
                  <a:lnTo>
                    <a:pt x="2489865" y="19645"/>
                  </a:lnTo>
                  <a:lnTo>
                    <a:pt x="2530982" y="21554"/>
                  </a:lnTo>
                  <a:lnTo>
                    <a:pt x="2569108" y="24649"/>
                  </a:lnTo>
                  <a:lnTo>
                    <a:pt x="2604076" y="29097"/>
                  </a:lnTo>
                  <a:lnTo>
                    <a:pt x="2643425" y="33825"/>
                  </a:lnTo>
                  <a:lnTo>
                    <a:pt x="2688891" y="36990"/>
                  </a:lnTo>
                  <a:lnTo>
                    <a:pt x="2739294" y="38804"/>
                  </a:lnTo>
                  <a:lnTo>
                    <a:pt x="2793453" y="39478"/>
                  </a:lnTo>
                  <a:lnTo>
                    <a:pt x="2850187" y="39224"/>
                  </a:lnTo>
                  <a:lnTo>
                    <a:pt x="2908316" y="38253"/>
                  </a:lnTo>
                  <a:lnTo>
                    <a:pt x="2966659" y="36774"/>
                  </a:lnTo>
                  <a:lnTo>
                    <a:pt x="3178559" y="30022"/>
                  </a:lnTo>
                  <a:lnTo>
                    <a:pt x="3220262" y="29179"/>
                  </a:lnTo>
                  <a:lnTo>
                    <a:pt x="3255094" y="29097"/>
                  </a:lnTo>
                  <a:lnTo>
                    <a:pt x="3255478" y="20281"/>
                  </a:lnTo>
                  <a:lnTo>
                    <a:pt x="3254830" y="15303"/>
                  </a:lnTo>
                  <a:lnTo>
                    <a:pt x="3255094" y="10809"/>
                  </a:lnTo>
                  <a:lnTo>
                    <a:pt x="3201407" y="15844"/>
                  </a:lnTo>
                  <a:lnTo>
                    <a:pt x="3146543" y="18965"/>
                  </a:lnTo>
                  <a:lnTo>
                    <a:pt x="3090899" y="20449"/>
                  </a:lnTo>
                  <a:lnTo>
                    <a:pt x="3034871" y="20571"/>
                  </a:lnTo>
                  <a:lnTo>
                    <a:pt x="2978854" y="19607"/>
                  </a:lnTo>
                  <a:lnTo>
                    <a:pt x="2923245" y="17831"/>
                  </a:lnTo>
                  <a:lnTo>
                    <a:pt x="2868439" y="15520"/>
                  </a:lnTo>
                  <a:lnTo>
                    <a:pt x="2712801" y="8128"/>
                  </a:lnTo>
                  <a:lnTo>
                    <a:pt x="2665167" y="6430"/>
                  </a:lnTo>
                  <a:lnTo>
                    <a:pt x="2620317" y="5573"/>
                  </a:lnTo>
                  <a:lnTo>
                    <a:pt x="2578645" y="5834"/>
                  </a:lnTo>
                  <a:lnTo>
                    <a:pt x="2540548" y="7487"/>
                  </a:lnTo>
                  <a:lnTo>
                    <a:pt x="2463375" y="15084"/>
                  </a:lnTo>
                  <a:lnTo>
                    <a:pt x="2415010" y="17504"/>
                  </a:lnTo>
                  <a:lnTo>
                    <a:pt x="2362460" y="18393"/>
                  </a:lnTo>
                  <a:lnTo>
                    <a:pt x="2306856" y="18073"/>
                  </a:lnTo>
                  <a:lnTo>
                    <a:pt x="2249331" y="16869"/>
                  </a:lnTo>
                  <a:lnTo>
                    <a:pt x="2191017" y="15103"/>
                  </a:lnTo>
                  <a:lnTo>
                    <a:pt x="2076549" y="11178"/>
                  </a:lnTo>
                  <a:lnTo>
                    <a:pt x="2022659" y="9666"/>
                  </a:lnTo>
                  <a:lnTo>
                    <a:pt x="1972509" y="8885"/>
                  </a:lnTo>
                  <a:lnTo>
                    <a:pt x="1927230" y="9158"/>
                  </a:lnTo>
                  <a:lnTo>
                    <a:pt x="1887955" y="10809"/>
                  </a:lnTo>
                  <a:lnTo>
                    <a:pt x="1854786" y="12895"/>
                  </a:lnTo>
                  <a:lnTo>
                    <a:pt x="1817107" y="14916"/>
                  </a:lnTo>
                  <a:lnTo>
                    <a:pt x="1775353" y="16806"/>
                  </a:lnTo>
                  <a:lnTo>
                    <a:pt x="1729961" y="18503"/>
                  </a:lnTo>
                  <a:lnTo>
                    <a:pt x="1681367" y="19942"/>
                  </a:lnTo>
                  <a:lnTo>
                    <a:pt x="1630006" y="21061"/>
                  </a:lnTo>
                  <a:lnTo>
                    <a:pt x="1576315" y="21795"/>
                  </a:lnTo>
                  <a:lnTo>
                    <a:pt x="1520728" y="22081"/>
                  </a:lnTo>
                  <a:lnTo>
                    <a:pt x="1463683" y="21854"/>
                  </a:lnTo>
                  <a:lnTo>
                    <a:pt x="1405615" y="21052"/>
                  </a:lnTo>
                  <a:lnTo>
                    <a:pt x="1346961" y="19610"/>
                  </a:lnTo>
                  <a:lnTo>
                    <a:pt x="1288155" y="17465"/>
                  </a:lnTo>
                  <a:lnTo>
                    <a:pt x="1229634" y="14552"/>
                  </a:lnTo>
                  <a:lnTo>
                    <a:pt x="1104435" y="6220"/>
                  </a:lnTo>
                  <a:lnTo>
                    <a:pt x="1046694" y="2992"/>
                  </a:lnTo>
                  <a:lnTo>
                    <a:pt x="996531" y="978"/>
                  </a:lnTo>
                  <a:lnTo>
                    <a:pt x="951866" y="3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3074" y="2357213"/>
              <a:ext cx="3255645" cy="46990"/>
            </a:xfrm>
            <a:custGeom>
              <a:avLst/>
              <a:gdLst/>
              <a:ahLst/>
              <a:cxnLst/>
              <a:rect l="l" t="t" r="r" b="b"/>
              <a:pathLst>
                <a:path w="3255645" h="46989">
                  <a:moveTo>
                    <a:pt x="203" y="15654"/>
                  </a:moveTo>
                  <a:lnTo>
                    <a:pt x="59843" y="10632"/>
                  </a:lnTo>
                  <a:lnTo>
                    <a:pt x="118554" y="6610"/>
                  </a:lnTo>
                  <a:lnTo>
                    <a:pt x="176173" y="3562"/>
                  </a:lnTo>
                  <a:lnTo>
                    <a:pt x="232536" y="1461"/>
                  </a:lnTo>
                  <a:lnTo>
                    <a:pt x="287481" y="282"/>
                  </a:lnTo>
                  <a:lnTo>
                    <a:pt x="340844" y="0"/>
                  </a:lnTo>
                  <a:lnTo>
                    <a:pt x="392463" y="586"/>
                  </a:lnTo>
                  <a:lnTo>
                    <a:pt x="442173" y="2017"/>
                  </a:lnTo>
                  <a:lnTo>
                    <a:pt x="489812" y="4265"/>
                  </a:lnTo>
                  <a:lnTo>
                    <a:pt x="535217" y="7304"/>
                  </a:lnTo>
                  <a:lnTo>
                    <a:pt x="578224" y="11110"/>
                  </a:lnTo>
                  <a:lnTo>
                    <a:pt x="618671" y="15654"/>
                  </a:lnTo>
                  <a:lnTo>
                    <a:pt x="655567" y="19546"/>
                  </a:lnTo>
                  <a:lnTo>
                    <a:pt x="694144" y="22261"/>
                  </a:lnTo>
                  <a:lnTo>
                    <a:pt x="734543" y="23943"/>
                  </a:lnTo>
                  <a:lnTo>
                    <a:pt x="776904" y="24736"/>
                  </a:lnTo>
                  <a:lnTo>
                    <a:pt x="821368" y="24784"/>
                  </a:lnTo>
                  <a:lnTo>
                    <a:pt x="868076" y="24232"/>
                  </a:lnTo>
                  <a:lnTo>
                    <a:pt x="917168" y="23224"/>
                  </a:lnTo>
                  <a:lnTo>
                    <a:pt x="968787" y="21902"/>
                  </a:lnTo>
                  <a:lnTo>
                    <a:pt x="1023071" y="20413"/>
                  </a:lnTo>
                  <a:lnTo>
                    <a:pt x="1080163" y="18899"/>
                  </a:lnTo>
                  <a:lnTo>
                    <a:pt x="1140203" y="17506"/>
                  </a:lnTo>
                  <a:lnTo>
                    <a:pt x="1203331" y="16376"/>
                  </a:lnTo>
                  <a:lnTo>
                    <a:pt x="1269690" y="15654"/>
                  </a:lnTo>
                  <a:lnTo>
                    <a:pt x="1335563" y="15428"/>
                  </a:lnTo>
                  <a:lnTo>
                    <a:pt x="1397463" y="15621"/>
                  </a:lnTo>
                  <a:lnTo>
                    <a:pt x="1455870" y="16128"/>
                  </a:lnTo>
                  <a:lnTo>
                    <a:pt x="1511263" y="16846"/>
                  </a:lnTo>
                  <a:lnTo>
                    <a:pt x="1564120" y="17671"/>
                  </a:lnTo>
                  <a:lnTo>
                    <a:pt x="1614922" y="18498"/>
                  </a:lnTo>
                  <a:lnTo>
                    <a:pt x="1664149" y="19225"/>
                  </a:lnTo>
                  <a:lnTo>
                    <a:pt x="1712278" y="19747"/>
                  </a:lnTo>
                  <a:lnTo>
                    <a:pt x="1759791" y="19961"/>
                  </a:lnTo>
                  <a:lnTo>
                    <a:pt x="1807166" y="19762"/>
                  </a:lnTo>
                  <a:lnTo>
                    <a:pt x="1854883" y="19048"/>
                  </a:lnTo>
                  <a:lnTo>
                    <a:pt x="1903421" y="17713"/>
                  </a:lnTo>
                  <a:lnTo>
                    <a:pt x="1953260" y="15654"/>
                  </a:lnTo>
                  <a:lnTo>
                    <a:pt x="2004935" y="13792"/>
                  </a:lnTo>
                  <a:lnTo>
                    <a:pt x="2058371" y="12981"/>
                  </a:lnTo>
                  <a:lnTo>
                    <a:pt x="2113128" y="13019"/>
                  </a:lnTo>
                  <a:lnTo>
                    <a:pt x="2168768" y="13704"/>
                  </a:lnTo>
                  <a:lnTo>
                    <a:pt x="2224852" y="14834"/>
                  </a:lnTo>
                  <a:lnTo>
                    <a:pt x="2280940" y="16207"/>
                  </a:lnTo>
                  <a:lnTo>
                    <a:pt x="2336595" y="17621"/>
                  </a:lnTo>
                  <a:lnTo>
                    <a:pt x="2391377" y="18874"/>
                  </a:lnTo>
                  <a:lnTo>
                    <a:pt x="2444847" y="19764"/>
                  </a:lnTo>
                  <a:lnTo>
                    <a:pt x="2496566" y="20089"/>
                  </a:lnTo>
                  <a:lnTo>
                    <a:pt x="2546095" y="19647"/>
                  </a:lnTo>
                  <a:lnTo>
                    <a:pt x="2592996" y="18236"/>
                  </a:lnTo>
                  <a:lnTo>
                    <a:pt x="2636830" y="15654"/>
                  </a:lnTo>
                  <a:lnTo>
                    <a:pt x="2684817" y="12813"/>
                  </a:lnTo>
                  <a:lnTo>
                    <a:pt x="2736781" y="11162"/>
                  </a:lnTo>
                  <a:lnTo>
                    <a:pt x="2791723" y="10500"/>
                  </a:lnTo>
                  <a:lnTo>
                    <a:pt x="2848642" y="10624"/>
                  </a:lnTo>
                  <a:lnTo>
                    <a:pt x="2906540" y="11332"/>
                  </a:lnTo>
                  <a:lnTo>
                    <a:pt x="2964418" y="12422"/>
                  </a:lnTo>
                  <a:lnTo>
                    <a:pt x="3021276" y="13692"/>
                  </a:lnTo>
                  <a:lnTo>
                    <a:pt x="3076115" y="14939"/>
                  </a:lnTo>
                  <a:lnTo>
                    <a:pt x="3127936" y="15961"/>
                  </a:lnTo>
                  <a:lnTo>
                    <a:pt x="3175740" y="16555"/>
                  </a:lnTo>
                  <a:lnTo>
                    <a:pt x="3218527" y="16521"/>
                  </a:lnTo>
                  <a:lnTo>
                    <a:pt x="3255298" y="15654"/>
                  </a:lnTo>
                  <a:lnTo>
                    <a:pt x="3254589" y="23811"/>
                  </a:lnTo>
                  <a:lnTo>
                    <a:pt x="3254885" y="27779"/>
                  </a:lnTo>
                  <a:lnTo>
                    <a:pt x="3255298" y="33942"/>
                  </a:lnTo>
                  <a:lnTo>
                    <a:pt x="3216196" y="34696"/>
                  </a:lnTo>
                  <a:lnTo>
                    <a:pt x="3170981" y="34919"/>
                  </a:lnTo>
                  <a:lnTo>
                    <a:pt x="3120716" y="34716"/>
                  </a:lnTo>
                  <a:lnTo>
                    <a:pt x="3066468" y="34190"/>
                  </a:lnTo>
                  <a:lnTo>
                    <a:pt x="3009300" y="33445"/>
                  </a:lnTo>
                  <a:lnTo>
                    <a:pt x="2950279" y="32583"/>
                  </a:lnTo>
                  <a:lnTo>
                    <a:pt x="2890469" y="31710"/>
                  </a:lnTo>
                  <a:lnTo>
                    <a:pt x="2830935" y="30927"/>
                  </a:lnTo>
                  <a:lnTo>
                    <a:pt x="2772742" y="30339"/>
                  </a:lnTo>
                  <a:lnTo>
                    <a:pt x="2716956" y="30049"/>
                  </a:lnTo>
                  <a:lnTo>
                    <a:pt x="2664641" y="30161"/>
                  </a:lnTo>
                  <a:lnTo>
                    <a:pt x="2616863" y="30778"/>
                  </a:lnTo>
                  <a:lnTo>
                    <a:pt x="2574687" y="32004"/>
                  </a:lnTo>
                  <a:lnTo>
                    <a:pt x="2539177" y="33942"/>
                  </a:lnTo>
                  <a:lnTo>
                    <a:pt x="2505770" y="35563"/>
                  </a:lnTo>
                  <a:lnTo>
                    <a:pt x="2429728" y="35307"/>
                  </a:lnTo>
                  <a:lnTo>
                    <a:pt x="2387282" y="33929"/>
                  </a:lnTo>
                  <a:lnTo>
                    <a:pt x="2342012" y="32052"/>
                  </a:lnTo>
                  <a:lnTo>
                    <a:pt x="2294012" y="29926"/>
                  </a:lnTo>
                  <a:lnTo>
                    <a:pt x="2243376" y="27801"/>
                  </a:lnTo>
                  <a:lnTo>
                    <a:pt x="2190199" y="25926"/>
                  </a:lnTo>
                  <a:lnTo>
                    <a:pt x="2134575" y="24551"/>
                  </a:lnTo>
                  <a:lnTo>
                    <a:pt x="2076599" y="23928"/>
                  </a:lnTo>
                  <a:lnTo>
                    <a:pt x="2016364" y="24305"/>
                  </a:lnTo>
                  <a:lnTo>
                    <a:pt x="1953966" y="25933"/>
                  </a:lnTo>
                  <a:lnTo>
                    <a:pt x="1889498" y="29062"/>
                  </a:lnTo>
                  <a:lnTo>
                    <a:pt x="1823056" y="33942"/>
                  </a:lnTo>
                  <a:lnTo>
                    <a:pt x="1755073" y="39334"/>
                  </a:lnTo>
                  <a:lnTo>
                    <a:pt x="1695335" y="43072"/>
                  </a:lnTo>
                  <a:lnTo>
                    <a:pt x="1642407" y="45362"/>
                  </a:lnTo>
                  <a:lnTo>
                    <a:pt x="1594854" y="46409"/>
                  </a:lnTo>
                  <a:lnTo>
                    <a:pt x="1551242" y="46421"/>
                  </a:lnTo>
                  <a:lnTo>
                    <a:pt x="1510136" y="45602"/>
                  </a:lnTo>
                  <a:lnTo>
                    <a:pt x="1470101" y="44160"/>
                  </a:lnTo>
                  <a:lnTo>
                    <a:pt x="1429702" y="42300"/>
                  </a:lnTo>
                  <a:lnTo>
                    <a:pt x="1387505" y="40228"/>
                  </a:lnTo>
                  <a:lnTo>
                    <a:pt x="1342074" y="38150"/>
                  </a:lnTo>
                  <a:lnTo>
                    <a:pt x="1291976" y="36272"/>
                  </a:lnTo>
                  <a:lnTo>
                    <a:pt x="1235775" y="34801"/>
                  </a:lnTo>
                  <a:lnTo>
                    <a:pt x="1172037" y="33942"/>
                  </a:lnTo>
                  <a:lnTo>
                    <a:pt x="1133470" y="33797"/>
                  </a:lnTo>
                  <a:lnTo>
                    <a:pt x="1094548" y="33887"/>
                  </a:lnTo>
                  <a:lnTo>
                    <a:pt x="1055162" y="34181"/>
                  </a:lnTo>
                  <a:lnTo>
                    <a:pt x="1015202" y="34646"/>
                  </a:lnTo>
                  <a:lnTo>
                    <a:pt x="974556" y="35252"/>
                  </a:lnTo>
                  <a:lnTo>
                    <a:pt x="933115" y="35966"/>
                  </a:lnTo>
                  <a:lnTo>
                    <a:pt x="890769" y="36757"/>
                  </a:lnTo>
                  <a:lnTo>
                    <a:pt x="847408" y="37593"/>
                  </a:lnTo>
                  <a:lnTo>
                    <a:pt x="802921" y="38442"/>
                  </a:lnTo>
                  <a:lnTo>
                    <a:pt x="757198" y="39272"/>
                  </a:lnTo>
                  <a:lnTo>
                    <a:pt x="710128" y="40053"/>
                  </a:lnTo>
                  <a:lnTo>
                    <a:pt x="661603" y="40751"/>
                  </a:lnTo>
                  <a:lnTo>
                    <a:pt x="611512" y="41335"/>
                  </a:lnTo>
                  <a:lnTo>
                    <a:pt x="559743" y="41774"/>
                  </a:lnTo>
                  <a:lnTo>
                    <a:pt x="506188" y="42036"/>
                  </a:lnTo>
                  <a:lnTo>
                    <a:pt x="450736" y="42089"/>
                  </a:lnTo>
                  <a:lnTo>
                    <a:pt x="393277" y="41901"/>
                  </a:lnTo>
                  <a:lnTo>
                    <a:pt x="333701" y="41441"/>
                  </a:lnTo>
                  <a:lnTo>
                    <a:pt x="271897" y="40676"/>
                  </a:lnTo>
                  <a:lnTo>
                    <a:pt x="207755" y="39576"/>
                  </a:lnTo>
                  <a:lnTo>
                    <a:pt x="141166" y="38108"/>
                  </a:lnTo>
                  <a:lnTo>
                    <a:pt x="72018" y="36241"/>
                  </a:lnTo>
                  <a:lnTo>
                    <a:pt x="203" y="33942"/>
                  </a:lnTo>
                  <a:lnTo>
                    <a:pt x="157" y="28137"/>
                  </a:lnTo>
                  <a:lnTo>
                    <a:pt x="0" y="22145"/>
                  </a:lnTo>
                  <a:lnTo>
                    <a:pt x="203" y="15654"/>
                  </a:lnTo>
                  <a:close/>
                </a:path>
              </a:pathLst>
            </a:custGeom>
            <a:ln w="38100">
              <a:solidFill>
                <a:srgbClr val="ED7D3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643074" y="2651162"/>
            <a:ext cx="4767126" cy="12567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sz="2000" dirty="0">
                <a:latin typeface="Calibri"/>
                <a:cs typeface="Calibri"/>
              </a:rPr>
              <a:t>The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power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these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data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comes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from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our</a:t>
            </a:r>
            <a:r>
              <a:rPr lang="en-US" sz="2000" spc="-2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ability</a:t>
            </a:r>
            <a:r>
              <a:rPr lang="en-CA" sz="2000" spc="-7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to</a:t>
            </a:r>
            <a:r>
              <a:rPr lang="en-CA" sz="2000" spc="-6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explore</a:t>
            </a:r>
            <a:r>
              <a:rPr lang="en-CA" sz="2000" spc="-55" dirty="0">
                <a:latin typeface="Calibri"/>
                <a:cs typeface="Calibri"/>
              </a:rPr>
              <a:t> </a:t>
            </a:r>
            <a:r>
              <a:rPr lang="en-CA" sz="2000" b="1" spc="-10" dirty="0">
                <a:latin typeface="Calibri"/>
                <a:cs typeface="Calibri"/>
              </a:rPr>
              <a:t>aggregate</a:t>
            </a:r>
            <a:r>
              <a:rPr lang="en-CA" sz="2000" b="1" spc="-55" dirty="0">
                <a:latin typeface="Calibri"/>
                <a:cs typeface="Calibri"/>
              </a:rPr>
              <a:t> </a:t>
            </a:r>
            <a:r>
              <a:rPr lang="en-CA" sz="2000" b="1" dirty="0">
                <a:latin typeface="Calibri"/>
                <a:cs typeface="Calibri"/>
              </a:rPr>
              <a:t>trends</a:t>
            </a:r>
            <a:r>
              <a:rPr lang="en-CA" sz="2000" dirty="0">
                <a:latin typeface="Calibri"/>
                <a:cs typeface="Calibri"/>
              </a:rPr>
              <a:t>,</a:t>
            </a:r>
            <a:r>
              <a:rPr lang="en-CA" sz="2000" spc="-6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as</a:t>
            </a:r>
            <a:r>
              <a:rPr lang="en-CA" sz="2000" spc="-55" dirty="0">
                <a:latin typeface="Calibri"/>
                <a:cs typeface="Calibri"/>
              </a:rPr>
              <a:t> </a:t>
            </a:r>
            <a:r>
              <a:rPr lang="en-CA" sz="2000" spc="-20" dirty="0">
                <a:latin typeface="Calibri"/>
                <a:cs typeface="Calibri"/>
              </a:rPr>
              <a:t>well as </a:t>
            </a:r>
            <a:r>
              <a:rPr lang="en-CA" sz="2000" b="1" spc="-20" dirty="0">
                <a:latin typeface="Calibri"/>
                <a:cs typeface="Calibri"/>
              </a:rPr>
              <a:t>individual patterns</a:t>
            </a:r>
            <a:endParaRPr lang="en-CA" sz="2000" b="1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endParaRPr lang="en-US" sz="2000" spc="-25" dirty="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7441" y="3776461"/>
            <a:ext cx="5019423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buFont typeface="Arial MT"/>
              <a:buChar char="•"/>
              <a:tabLst>
                <a:tab pos="240665" algn="l"/>
              </a:tabLst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At</a:t>
            </a:r>
            <a:r>
              <a:rPr kumimoji="0" lang="en-CA" sz="2000" b="0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the</a:t>
            </a:r>
            <a:r>
              <a:rPr kumimoji="0" lang="en-CA" sz="2000" b="0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1" i="0" u="none" strike="noStrike" kern="0" cap="none" spc="-1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aggregate</a:t>
            </a:r>
            <a:r>
              <a:rPr kumimoji="0" lang="en-CA" sz="2000" b="1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level</a:t>
            </a: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,</a:t>
            </a:r>
            <a:r>
              <a:rPr kumimoji="0" lang="en-CA" sz="2000" b="0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we</a:t>
            </a:r>
            <a:r>
              <a:rPr kumimoji="0" lang="en-CA" sz="2000" b="0" i="0" u="none" strike="noStrike" kern="0" cap="none" spc="-5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can</a:t>
            </a:r>
            <a:r>
              <a:rPr kumimoji="0" lang="en-CA" sz="2000" b="0" i="0" u="none" strike="noStrike" kern="0" cap="none" spc="-55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0" lang="en-CA" sz="2000" b="0" i="0" u="none" strike="noStrike" kern="0" cap="none" spc="-1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examine </a:t>
            </a:r>
            <a:r>
              <a:rPr sz="2000" dirty="0">
                <a:latin typeface="Calibri"/>
                <a:cs typeface="Calibri"/>
              </a:rPr>
              <a:t>type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time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use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(let’s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say</a:t>
            </a:r>
            <a:r>
              <a:rPr sz="2000" spc="-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unpaid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work)</a:t>
            </a:r>
            <a:r>
              <a:rPr lang="en-US" sz="2000" spc="-1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and</a:t>
            </a:r>
            <a:r>
              <a:rPr lang="en-CA" sz="2000" spc="-4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split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our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dataset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using</a:t>
            </a:r>
            <a:r>
              <a:rPr lang="en-CA" sz="2000" spc="-50" dirty="0">
                <a:latin typeface="Calibri"/>
                <a:cs typeface="Calibri"/>
              </a:rPr>
              <a:t> </a:t>
            </a:r>
            <a:r>
              <a:rPr lang="en-CA" sz="2000" spc="-10" dirty="0">
                <a:latin typeface="Calibri"/>
                <a:cs typeface="Calibri"/>
              </a:rPr>
              <a:t>another.</a:t>
            </a:r>
            <a:endParaRPr lang="en-CA" sz="2000" dirty="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09676" y="4814316"/>
            <a:ext cx="4590414" cy="546735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240665" marR="5080" indent="-228600">
              <a:lnSpc>
                <a:spcPct val="71000"/>
              </a:lnSpc>
              <a:spcBef>
                <a:spcPts val="795"/>
              </a:spcBef>
              <a:buFont typeface="Arial MT"/>
              <a:buChar char="•"/>
              <a:tabLst>
                <a:tab pos="240665" algn="l"/>
              </a:tabLst>
            </a:pPr>
            <a:r>
              <a:rPr sz="2000" dirty="0">
                <a:latin typeface="Calibri"/>
                <a:cs typeface="Calibri"/>
              </a:rPr>
              <a:t>World</a:t>
            </a:r>
            <a:r>
              <a:rPr sz="2000" spc="-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Bank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Blog</a:t>
            </a:r>
            <a:r>
              <a:rPr sz="2000" spc="-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on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importance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of </a:t>
            </a:r>
            <a:r>
              <a:rPr sz="2000" dirty="0">
                <a:latin typeface="Calibri"/>
                <a:cs typeface="Calibri"/>
              </a:rPr>
              <a:t>time</a:t>
            </a:r>
            <a:r>
              <a:rPr sz="2000" spc="-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use</a:t>
            </a:r>
            <a:r>
              <a:rPr sz="2000" spc="-3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data:</a:t>
            </a:r>
            <a:endParaRPr sz="2000" dirty="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66875" y="5321808"/>
            <a:ext cx="4138929" cy="13465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spcBef>
                <a:spcPts val="100"/>
              </a:spcBef>
              <a:buClr>
                <a:srgbClr val="000000"/>
              </a:buClr>
              <a:buFont typeface="Arial MT"/>
              <a:buChar char="•"/>
              <a:tabLst>
                <a:tab pos="240665" algn="l"/>
              </a:tabLst>
            </a:pPr>
            <a:r>
              <a:rPr sz="17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https://blogs.worldbank.org/opendata/why-</a:t>
            </a:r>
            <a:r>
              <a:rPr lang="en-CA" sz="17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time-use-</a:t>
            </a:r>
            <a:r>
              <a:rPr lang="en-CA" sz="1700" u="sng" spc="-2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data-</a:t>
            </a:r>
            <a:r>
              <a:rPr lang="en-CA" sz="1700" u="sng" spc="-25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matters-gender-</a:t>
            </a:r>
            <a:r>
              <a:rPr lang="en-CA" sz="17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equality-</a:t>
            </a:r>
            <a:r>
              <a:rPr lang="en-CA" sz="1700" u="sng" spc="-2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and-</a:t>
            </a:r>
            <a:r>
              <a:rPr lang="en-CA" sz="1700" u="sng" spc="-3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why-it-</a:t>
            </a:r>
            <a:r>
              <a:rPr lang="en-CA" sz="1700" u="sng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s-</a:t>
            </a:r>
            <a:r>
              <a:rPr lang="en-CA" sz="1700" u="sng" spc="-2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hard-find</a:t>
            </a:r>
            <a:endParaRPr lang="en-CA" sz="1700" dirty="0">
              <a:latin typeface="Calibri"/>
              <a:cs typeface="Calibri"/>
            </a:endParaRPr>
          </a:p>
          <a:p>
            <a:pPr marL="240665" indent="-227965">
              <a:spcBef>
                <a:spcPts val="100"/>
              </a:spcBef>
              <a:buClr>
                <a:srgbClr val="000000"/>
              </a:buClr>
              <a:buFont typeface="Arial MT"/>
              <a:buChar char="•"/>
              <a:tabLst>
                <a:tab pos="240665" algn="l"/>
              </a:tabLst>
            </a:pPr>
            <a:endParaRPr lang="en-CA" sz="17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00"/>
              </a:spcBef>
              <a:buClr>
                <a:srgbClr val="000000"/>
              </a:buClr>
              <a:buFont typeface="Arial MT"/>
              <a:buChar char="•"/>
              <a:tabLst>
                <a:tab pos="240665" algn="l"/>
              </a:tabLst>
            </a:pPr>
            <a:endParaRPr sz="1700" dirty="0">
              <a:latin typeface="Calibri"/>
              <a:cs typeface="Calibri"/>
            </a:endParaRPr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93704" y="1271016"/>
            <a:ext cx="6436968" cy="4407407"/>
          </a:xfrm>
          <a:prstGeom prst="rect">
            <a:avLst/>
          </a:prstGeom>
        </p:spPr>
      </p:pic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FAC169-B50D-13CE-98A2-6FEC2984F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B55503D-EE1F-8B3F-8F1E-2593EAC681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676" y="577595"/>
            <a:ext cx="3696970" cy="1473200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12700" marR="5080">
              <a:lnSpc>
                <a:spcPts val="5400"/>
              </a:lnSpc>
              <a:spcBef>
                <a:spcPts val="780"/>
              </a:spcBef>
            </a:pPr>
            <a:r>
              <a:rPr sz="5000" dirty="0"/>
              <a:t>Exploring</a:t>
            </a:r>
            <a:r>
              <a:rPr sz="5000" spc="-110" dirty="0"/>
              <a:t> </a:t>
            </a:r>
            <a:r>
              <a:rPr sz="5000" spc="-20" dirty="0"/>
              <a:t>time </a:t>
            </a:r>
            <a:r>
              <a:rPr sz="5000" dirty="0"/>
              <a:t>use</a:t>
            </a:r>
            <a:r>
              <a:rPr sz="5000" spc="-80" dirty="0"/>
              <a:t> </a:t>
            </a:r>
            <a:r>
              <a:rPr sz="5000" spc="-20" dirty="0"/>
              <a:t>data</a:t>
            </a:r>
            <a:endParaRPr sz="5000"/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D3B41396-69B6-348C-1B4D-9532C573262C}"/>
              </a:ext>
            </a:extLst>
          </p:cNvPr>
          <p:cNvGrpSpPr/>
          <p:nvPr/>
        </p:nvGrpSpPr>
        <p:grpSpPr>
          <a:xfrm>
            <a:off x="624024" y="2338163"/>
            <a:ext cx="3293745" cy="85090"/>
            <a:chOff x="624024" y="2338163"/>
            <a:chExt cx="3293745" cy="85090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CFE3BF93-95D8-D055-6B03-26DEE287B9D6}"/>
                </a:ext>
              </a:extLst>
            </p:cNvPr>
            <p:cNvSpPr/>
            <p:nvPr/>
          </p:nvSpPr>
          <p:spPr>
            <a:xfrm>
              <a:off x="643277" y="2362058"/>
              <a:ext cx="3255645" cy="40005"/>
            </a:xfrm>
            <a:custGeom>
              <a:avLst/>
              <a:gdLst/>
              <a:ahLst/>
              <a:cxnLst/>
              <a:rect l="l" t="t" r="r" b="b"/>
              <a:pathLst>
                <a:path w="3255645" h="40005">
                  <a:moveTo>
                    <a:pt x="951866" y="30"/>
                  </a:moveTo>
                  <a:lnTo>
                    <a:pt x="910619" y="0"/>
                  </a:lnTo>
                  <a:lnTo>
                    <a:pt x="870711" y="739"/>
                  </a:lnTo>
                  <a:lnTo>
                    <a:pt x="830062" y="2101"/>
                  </a:lnTo>
                  <a:lnTo>
                    <a:pt x="682876" y="8439"/>
                  </a:lnTo>
                  <a:lnTo>
                    <a:pt x="558241" y="12980"/>
                  </a:lnTo>
                  <a:lnTo>
                    <a:pt x="409533" y="18934"/>
                  </a:lnTo>
                  <a:lnTo>
                    <a:pt x="365934" y="20356"/>
                  </a:lnTo>
                  <a:lnTo>
                    <a:pt x="322978" y="21308"/>
                  </a:lnTo>
                  <a:lnTo>
                    <a:pt x="279258" y="21676"/>
                  </a:lnTo>
                  <a:lnTo>
                    <a:pt x="233369" y="21348"/>
                  </a:lnTo>
                  <a:lnTo>
                    <a:pt x="183904" y="20210"/>
                  </a:lnTo>
                  <a:lnTo>
                    <a:pt x="129459" y="18150"/>
                  </a:lnTo>
                  <a:lnTo>
                    <a:pt x="68626" y="15054"/>
                  </a:lnTo>
                  <a:lnTo>
                    <a:pt x="0" y="10809"/>
                  </a:lnTo>
                  <a:lnTo>
                    <a:pt x="370" y="17709"/>
                  </a:lnTo>
                  <a:lnTo>
                    <a:pt x="843" y="20386"/>
                  </a:lnTo>
                  <a:lnTo>
                    <a:pt x="0" y="29097"/>
                  </a:lnTo>
                  <a:lnTo>
                    <a:pt x="45460" y="28822"/>
                  </a:lnTo>
                  <a:lnTo>
                    <a:pt x="90443" y="28915"/>
                  </a:lnTo>
                  <a:lnTo>
                    <a:pt x="135402" y="29289"/>
                  </a:lnTo>
                  <a:lnTo>
                    <a:pt x="375730" y="32287"/>
                  </a:lnTo>
                  <a:lnTo>
                    <a:pt x="430081" y="32497"/>
                  </a:lnTo>
                  <a:lnTo>
                    <a:pt x="487586" y="32370"/>
                  </a:lnTo>
                  <a:lnTo>
                    <a:pt x="548700" y="31820"/>
                  </a:lnTo>
                  <a:lnTo>
                    <a:pt x="613876" y="30759"/>
                  </a:lnTo>
                  <a:lnTo>
                    <a:pt x="752459" y="27588"/>
                  </a:lnTo>
                  <a:lnTo>
                    <a:pt x="815429" y="26933"/>
                  </a:lnTo>
                  <a:lnTo>
                    <a:pt x="873238" y="26967"/>
                  </a:lnTo>
                  <a:lnTo>
                    <a:pt x="926647" y="27526"/>
                  </a:lnTo>
                  <a:lnTo>
                    <a:pt x="976415" y="28447"/>
                  </a:lnTo>
                  <a:lnTo>
                    <a:pt x="1111462" y="31731"/>
                  </a:lnTo>
                  <a:lnTo>
                    <a:pt x="1154258" y="32453"/>
                  </a:lnTo>
                  <a:lnTo>
                    <a:pt x="1197209" y="32715"/>
                  </a:lnTo>
                  <a:lnTo>
                    <a:pt x="1241075" y="32352"/>
                  </a:lnTo>
                  <a:lnTo>
                    <a:pt x="1286615" y="31201"/>
                  </a:lnTo>
                  <a:lnTo>
                    <a:pt x="1389089" y="26494"/>
                  </a:lnTo>
                  <a:lnTo>
                    <a:pt x="1437000" y="24822"/>
                  </a:lnTo>
                  <a:lnTo>
                    <a:pt x="1480239" y="23943"/>
                  </a:lnTo>
                  <a:lnTo>
                    <a:pt x="1520723" y="23722"/>
                  </a:lnTo>
                  <a:lnTo>
                    <a:pt x="1560368" y="24022"/>
                  </a:lnTo>
                  <a:lnTo>
                    <a:pt x="1748892" y="27692"/>
                  </a:lnTo>
                  <a:lnTo>
                    <a:pt x="1813093" y="28545"/>
                  </a:lnTo>
                  <a:lnTo>
                    <a:pt x="1887955" y="29097"/>
                  </a:lnTo>
                  <a:lnTo>
                    <a:pt x="1950944" y="28996"/>
                  </a:lnTo>
                  <a:lnTo>
                    <a:pt x="2012781" y="28241"/>
                  </a:lnTo>
                  <a:lnTo>
                    <a:pt x="2073299" y="27001"/>
                  </a:lnTo>
                  <a:lnTo>
                    <a:pt x="2132329" y="25442"/>
                  </a:lnTo>
                  <a:lnTo>
                    <a:pt x="2298826" y="20523"/>
                  </a:lnTo>
                  <a:lnTo>
                    <a:pt x="2350237" y="19361"/>
                  </a:lnTo>
                  <a:lnTo>
                    <a:pt x="2399325" y="18716"/>
                  </a:lnTo>
                  <a:lnTo>
                    <a:pt x="2445924" y="18755"/>
                  </a:lnTo>
                  <a:lnTo>
                    <a:pt x="2489865" y="19645"/>
                  </a:lnTo>
                  <a:lnTo>
                    <a:pt x="2530982" y="21554"/>
                  </a:lnTo>
                  <a:lnTo>
                    <a:pt x="2569108" y="24649"/>
                  </a:lnTo>
                  <a:lnTo>
                    <a:pt x="2604076" y="29097"/>
                  </a:lnTo>
                  <a:lnTo>
                    <a:pt x="2643425" y="33825"/>
                  </a:lnTo>
                  <a:lnTo>
                    <a:pt x="2688891" y="36990"/>
                  </a:lnTo>
                  <a:lnTo>
                    <a:pt x="2739294" y="38804"/>
                  </a:lnTo>
                  <a:lnTo>
                    <a:pt x="2793453" y="39478"/>
                  </a:lnTo>
                  <a:lnTo>
                    <a:pt x="2850187" y="39224"/>
                  </a:lnTo>
                  <a:lnTo>
                    <a:pt x="2908316" y="38253"/>
                  </a:lnTo>
                  <a:lnTo>
                    <a:pt x="2966659" y="36774"/>
                  </a:lnTo>
                  <a:lnTo>
                    <a:pt x="3178559" y="30022"/>
                  </a:lnTo>
                  <a:lnTo>
                    <a:pt x="3220262" y="29179"/>
                  </a:lnTo>
                  <a:lnTo>
                    <a:pt x="3255094" y="29097"/>
                  </a:lnTo>
                  <a:lnTo>
                    <a:pt x="3255478" y="20281"/>
                  </a:lnTo>
                  <a:lnTo>
                    <a:pt x="3254830" y="15303"/>
                  </a:lnTo>
                  <a:lnTo>
                    <a:pt x="3255094" y="10809"/>
                  </a:lnTo>
                  <a:lnTo>
                    <a:pt x="3201407" y="15844"/>
                  </a:lnTo>
                  <a:lnTo>
                    <a:pt x="3146543" y="18965"/>
                  </a:lnTo>
                  <a:lnTo>
                    <a:pt x="3090899" y="20449"/>
                  </a:lnTo>
                  <a:lnTo>
                    <a:pt x="3034871" y="20571"/>
                  </a:lnTo>
                  <a:lnTo>
                    <a:pt x="2978854" y="19607"/>
                  </a:lnTo>
                  <a:lnTo>
                    <a:pt x="2923245" y="17831"/>
                  </a:lnTo>
                  <a:lnTo>
                    <a:pt x="2868439" y="15520"/>
                  </a:lnTo>
                  <a:lnTo>
                    <a:pt x="2712801" y="8128"/>
                  </a:lnTo>
                  <a:lnTo>
                    <a:pt x="2665167" y="6430"/>
                  </a:lnTo>
                  <a:lnTo>
                    <a:pt x="2620317" y="5573"/>
                  </a:lnTo>
                  <a:lnTo>
                    <a:pt x="2578645" y="5834"/>
                  </a:lnTo>
                  <a:lnTo>
                    <a:pt x="2540548" y="7487"/>
                  </a:lnTo>
                  <a:lnTo>
                    <a:pt x="2463375" y="15084"/>
                  </a:lnTo>
                  <a:lnTo>
                    <a:pt x="2415010" y="17504"/>
                  </a:lnTo>
                  <a:lnTo>
                    <a:pt x="2362460" y="18393"/>
                  </a:lnTo>
                  <a:lnTo>
                    <a:pt x="2306856" y="18073"/>
                  </a:lnTo>
                  <a:lnTo>
                    <a:pt x="2249331" y="16869"/>
                  </a:lnTo>
                  <a:lnTo>
                    <a:pt x="2191017" y="15103"/>
                  </a:lnTo>
                  <a:lnTo>
                    <a:pt x="2076549" y="11178"/>
                  </a:lnTo>
                  <a:lnTo>
                    <a:pt x="2022659" y="9666"/>
                  </a:lnTo>
                  <a:lnTo>
                    <a:pt x="1972509" y="8885"/>
                  </a:lnTo>
                  <a:lnTo>
                    <a:pt x="1927230" y="9158"/>
                  </a:lnTo>
                  <a:lnTo>
                    <a:pt x="1887955" y="10809"/>
                  </a:lnTo>
                  <a:lnTo>
                    <a:pt x="1854786" y="12895"/>
                  </a:lnTo>
                  <a:lnTo>
                    <a:pt x="1817107" y="14916"/>
                  </a:lnTo>
                  <a:lnTo>
                    <a:pt x="1775353" y="16806"/>
                  </a:lnTo>
                  <a:lnTo>
                    <a:pt x="1729961" y="18503"/>
                  </a:lnTo>
                  <a:lnTo>
                    <a:pt x="1681367" y="19942"/>
                  </a:lnTo>
                  <a:lnTo>
                    <a:pt x="1630006" y="21061"/>
                  </a:lnTo>
                  <a:lnTo>
                    <a:pt x="1576315" y="21795"/>
                  </a:lnTo>
                  <a:lnTo>
                    <a:pt x="1520728" y="22081"/>
                  </a:lnTo>
                  <a:lnTo>
                    <a:pt x="1463683" y="21854"/>
                  </a:lnTo>
                  <a:lnTo>
                    <a:pt x="1405615" y="21052"/>
                  </a:lnTo>
                  <a:lnTo>
                    <a:pt x="1346961" y="19610"/>
                  </a:lnTo>
                  <a:lnTo>
                    <a:pt x="1288155" y="17465"/>
                  </a:lnTo>
                  <a:lnTo>
                    <a:pt x="1229634" y="14552"/>
                  </a:lnTo>
                  <a:lnTo>
                    <a:pt x="1104435" y="6220"/>
                  </a:lnTo>
                  <a:lnTo>
                    <a:pt x="1046694" y="2992"/>
                  </a:lnTo>
                  <a:lnTo>
                    <a:pt x="996531" y="978"/>
                  </a:lnTo>
                  <a:lnTo>
                    <a:pt x="951866" y="3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D806911F-35EF-07EA-85CB-71D444137235}"/>
                </a:ext>
              </a:extLst>
            </p:cNvPr>
            <p:cNvSpPr/>
            <p:nvPr/>
          </p:nvSpPr>
          <p:spPr>
            <a:xfrm>
              <a:off x="643074" y="2357213"/>
              <a:ext cx="3255645" cy="46990"/>
            </a:xfrm>
            <a:custGeom>
              <a:avLst/>
              <a:gdLst/>
              <a:ahLst/>
              <a:cxnLst/>
              <a:rect l="l" t="t" r="r" b="b"/>
              <a:pathLst>
                <a:path w="3255645" h="46989">
                  <a:moveTo>
                    <a:pt x="203" y="15654"/>
                  </a:moveTo>
                  <a:lnTo>
                    <a:pt x="59843" y="10632"/>
                  </a:lnTo>
                  <a:lnTo>
                    <a:pt x="118554" y="6610"/>
                  </a:lnTo>
                  <a:lnTo>
                    <a:pt x="176173" y="3562"/>
                  </a:lnTo>
                  <a:lnTo>
                    <a:pt x="232536" y="1461"/>
                  </a:lnTo>
                  <a:lnTo>
                    <a:pt x="287481" y="282"/>
                  </a:lnTo>
                  <a:lnTo>
                    <a:pt x="340844" y="0"/>
                  </a:lnTo>
                  <a:lnTo>
                    <a:pt x="392463" y="586"/>
                  </a:lnTo>
                  <a:lnTo>
                    <a:pt x="442173" y="2017"/>
                  </a:lnTo>
                  <a:lnTo>
                    <a:pt x="489812" y="4265"/>
                  </a:lnTo>
                  <a:lnTo>
                    <a:pt x="535217" y="7304"/>
                  </a:lnTo>
                  <a:lnTo>
                    <a:pt x="578224" y="11110"/>
                  </a:lnTo>
                  <a:lnTo>
                    <a:pt x="618671" y="15654"/>
                  </a:lnTo>
                  <a:lnTo>
                    <a:pt x="655567" y="19546"/>
                  </a:lnTo>
                  <a:lnTo>
                    <a:pt x="694144" y="22261"/>
                  </a:lnTo>
                  <a:lnTo>
                    <a:pt x="734543" y="23943"/>
                  </a:lnTo>
                  <a:lnTo>
                    <a:pt x="776904" y="24736"/>
                  </a:lnTo>
                  <a:lnTo>
                    <a:pt x="821368" y="24784"/>
                  </a:lnTo>
                  <a:lnTo>
                    <a:pt x="868076" y="24232"/>
                  </a:lnTo>
                  <a:lnTo>
                    <a:pt x="917168" y="23224"/>
                  </a:lnTo>
                  <a:lnTo>
                    <a:pt x="968787" y="21902"/>
                  </a:lnTo>
                  <a:lnTo>
                    <a:pt x="1023071" y="20413"/>
                  </a:lnTo>
                  <a:lnTo>
                    <a:pt x="1080163" y="18899"/>
                  </a:lnTo>
                  <a:lnTo>
                    <a:pt x="1140203" y="17506"/>
                  </a:lnTo>
                  <a:lnTo>
                    <a:pt x="1203331" y="16376"/>
                  </a:lnTo>
                  <a:lnTo>
                    <a:pt x="1269690" y="15654"/>
                  </a:lnTo>
                  <a:lnTo>
                    <a:pt x="1335563" y="15428"/>
                  </a:lnTo>
                  <a:lnTo>
                    <a:pt x="1397463" y="15621"/>
                  </a:lnTo>
                  <a:lnTo>
                    <a:pt x="1455870" y="16128"/>
                  </a:lnTo>
                  <a:lnTo>
                    <a:pt x="1511263" y="16846"/>
                  </a:lnTo>
                  <a:lnTo>
                    <a:pt x="1564120" y="17671"/>
                  </a:lnTo>
                  <a:lnTo>
                    <a:pt x="1614922" y="18498"/>
                  </a:lnTo>
                  <a:lnTo>
                    <a:pt x="1664149" y="19225"/>
                  </a:lnTo>
                  <a:lnTo>
                    <a:pt x="1712278" y="19747"/>
                  </a:lnTo>
                  <a:lnTo>
                    <a:pt x="1759791" y="19961"/>
                  </a:lnTo>
                  <a:lnTo>
                    <a:pt x="1807166" y="19762"/>
                  </a:lnTo>
                  <a:lnTo>
                    <a:pt x="1854883" y="19048"/>
                  </a:lnTo>
                  <a:lnTo>
                    <a:pt x="1903421" y="17713"/>
                  </a:lnTo>
                  <a:lnTo>
                    <a:pt x="1953260" y="15654"/>
                  </a:lnTo>
                  <a:lnTo>
                    <a:pt x="2004935" y="13792"/>
                  </a:lnTo>
                  <a:lnTo>
                    <a:pt x="2058371" y="12981"/>
                  </a:lnTo>
                  <a:lnTo>
                    <a:pt x="2113128" y="13019"/>
                  </a:lnTo>
                  <a:lnTo>
                    <a:pt x="2168768" y="13704"/>
                  </a:lnTo>
                  <a:lnTo>
                    <a:pt x="2224852" y="14834"/>
                  </a:lnTo>
                  <a:lnTo>
                    <a:pt x="2280940" y="16207"/>
                  </a:lnTo>
                  <a:lnTo>
                    <a:pt x="2336595" y="17621"/>
                  </a:lnTo>
                  <a:lnTo>
                    <a:pt x="2391377" y="18874"/>
                  </a:lnTo>
                  <a:lnTo>
                    <a:pt x="2444847" y="19764"/>
                  </a:lnTo>
                  <a:lnTo>
                    <a:pt x="2496566" y="20089"/>
                  </a:lnTo>
                  <a:lnTo>
                    <a:pt x="2546095" y="19647"/>
                  </a:lnTo>
                  <a:lnTo>
                    <a:pt x="2592996" y="18236"/>
                  </a:lnTo>
                  <a:lnTo>
                    <a:pt x="2636830" y="15654"/>
                  </a:lnTo>
                  <a:lnTo>
                    <a:pt x="2684817" y="12813"/>
                  </a:lnTo>
                  <a:lnTo>
                    <a:pt x="2736781" y="11162"/>
                  </a:lnTo>
                  <a:lnTo>
                    <a:pt x="2791723" y="10500"/>
                  </a:lnTo>
                  <a:lnTo>
                    <a:pt x="2848642" y="10624"/>
                  </a:lnTo>
                  <a:lnTo>
                    <a:pt x="2906540" y="11332"/>
                  </a:lnTo>
                  <a:lnTo>
                    <a:pt x="2964418" y="12422"/>
                  </a:lnTo>
                  <a:lnTo>
                    <a:pt x="3021276" y="13692"/>
                  </a:lnTo>
                  <a:lnTo>
                    <a:pt x="3076115" y="14939"/>
                  </a:lnTo>
                  <a:lnTo>
                    <a:pt x="3127936" y="15961"/>
                  </a:lnTo>
                  <a:lnTo>
                    <a:pt x="3175740" y="16555"/>
                  </a:lnTo>
                  <a:lnTo>
                    <a:pt x="3218527" y="16521"/>
                  </a:lnTo>
                  <a:lnTo>
                    <a:pt x="3255298" y="15654"/>
                  </a:lnTo>
                  <a:lnTo>
                    <a:pt x="3254589" y="23811"/>
                  </a:lnTo>
                  <a:lnTo>
                    <a:pt x="3254885" y="27779"/>
                  </a:lnTo>
                  <a:lnTo>
                    <a:pt x="3255298" y="33942"/>
                  </a:lnTo>
                  <a:lnTo>
                    <a:pt x="3216196" y="34696"/>
                  </a:lnTo>
                  <a:lnTo>
                    <a:pt x="3170981" y="34919"/>
                  </a:lnTo>
                  <a:lnTo>
                    <a:pt x="3120716" y="34716"/>
                  </a:lnTo>
                  <a:lnTo>
                    <a:pt x="3066468" y="34190"/>
                  </a:lnTo>
                  <a:lnTo>
                    <a:pt x="3009300" y="33445"/>
                  </a:lnTo>
                  <a:lnTo>
                    <a:pt x="2950279" y="32583"/>
                  </a:lnTo>
                  <a:lnTo>
                    <a:pt x="2890469" y="31710"/>
                  </a:lnTo>
                  <a:lnTo>
                    <a:pt x="2830935" y="30927"/>
                  </a:lnTo>
                  <a:lnTo>
                    <a:pt x="2772742" y="30339"/>
                  </a:lnTo>
                  <a:lnTo>
                    <a:pt x="2716956" y="30049"/>
                  </a:lnTo>
                  <a:lnTo>
                    <a:pt x="2664641" y="30161"/>
                  </a:lnTo>
                  <a:lnTo>
                    <a:pt x="2616863" y="30778"/>
                  </a:lnTo>
                  <a:lnTo>
                    <a:pt x="2574687" y="32004"/>
                  </a:lnTo>
                  <a:lnTo>
                    <a:pt x="2539177" y="33942"/>
                  </a:lnTo>
                  <a:lnTo>
                    <a:pt x="2505770" y="35563"/>
                  </a:lnTo>
                  <a:lnTo>
                    <a:pt x="2429728" y="35307"/>
                  </a:lnTo>
                  <a:lnTo>
                    <a:pt x="2387282" y="33929"/>
                  </a:lnTo>
                  <a:lnTo>
                    <a:pt x="2342012" y="32052"/>
                  </a:lnTo>
                  <a:lnTo>
                    <a:pt x="2294012" y="29926"/>
                  </a:lnTo>
                  <a:lnTo>
                    <a:pt x="2243376" y="27801"/>
                  </a:lnTo>
                  <a:lnTo>
                    <a:pt x="2190199" y="25926"/>
                  </a:lnTo>
                  <a:lnTo>
                    <a:pt x="2134575" y="24551"/>
                  </a:lnTo>
                  <a:lnTo>
                    <a:pt x="2076599" y="23928"/>
                  </a:lnTo>
                  <a:lnTo>
                    <a:pt x="2016364" y="24305"/>
                  </a:lnTo>
                  <a:lnTo>
                    <a:pt x="1953966" y="25933"/>
                  </a:lnTo>
                  <a:lnTo>
                    <a:pt x="1889498" y="29062"/>
                  </a:lnTo>
                  <a:lnTo>
                    <a:pt x="1823056" y="33942"/>
                  </a:lnTo>
                  <a:lnTo>
                    <a:pt x="1755073" y="39334"/>
                  </a:lnTo>
                  <a:lnTo>
                    <a:pt x="1695335" y="43072"/>
                  </a:lnTo>
                  <a:lnTo>
                    <a:pt x="1642407" y="45362"/>
                  </a:lnTo>
                  <a:lnTo>
                    <a:pt x="1594854" y="46409"/>
                  </a:lnTo>
                  <a:lnTo>
                    <a:pt x="1551242" y="46421"/>
                  </a:lnTo>
                  <a:lnTo>
                    <a:pt x="1510136" y="45602"/>
                  </a:lnTo>
                  <a:lnTo>
                    <a:pt x="1470101" y="44160"/>
                  </a:lnTo>
                  <a:lnTo>
                    <a:pt x="1429702" y="42300"/>
                  </a:lnTo>
                  <a:lnTo>
                    <a:pt x="1387505" y="40228"/>
                  </a:lnTo>
                  <a:lnTo>
                    <a:pt x="1342074" y="38150"/>
                  </a:lnTo>
                  <a:lnTo>
                    <a:pt x="1291976" y="36272"/>
                  </a:lnTo>
                  <a:lnTo>
                    <a:pt x="1235775" y="34801"/>
                  </a:lnTo>
                  <a:lnTo>
                    <a:pt x="1172037" y="33942"/>
                  </a:lnTo>
                  <a:lnTo>
                    <a:pt x="1133470" y="33797"/>
                  </a:lnTo>
                  <a:lnTo>
                    <a:pt x="1094548" y="33887"/>
                  </a:lnTo>
                  <a:lnTo>
                    <a:pt x="1055162" y="34181"/>
                  </a:lnTo>
                  <a:lnTo>
                    <a:pt x="1015202" y="34646"/>
                  </a:lnTo>
                  <a:lnTo>
                    <a:pt x="974556" y="35252"/>
                  </a:lnTo>
                  <a:lnTo>
                    <a:pt x="933115" y="35966"/>
                  </a:lnTo>
                  <a:lnTo>
                    <a:pt x="890769" y="36757"/>
                  </a:lnTo>
                  <a:lnTo>
                    <a:pt x="847408" y="37593"/>
                  </a:lnTo>
                  <a:lnTo>
                    <a:pt x="802921" y="38442"/>
                  </a:lnTo>
                  <a:lnTo>
                    <a:pt x="757198" y="39272"/>
                  </a:lnTo>
                  <a:lnTo>
                    <a:pt x="710128" y="40053"/>
                  </a:lnTo>
                  <a:lnTo>
                    <a:pt x="661603" y="40751"/>
                  </a:lnTo>
                  <a:lnTo>
                    <a:pt x="611512" y="41335"/>
                  </a:lnTo>
                  <a:lnTo>
                    <a:pt x="559743" y="41774"/>
                  </a:lnTo>
                  <a:lnTo>
                    <a:pt x="506188" y="42036"/>
                  </a:lnTo>
                  <a:lnTo>
                    <a:pt x="450736" y="42089"/>
                  </a:lnTo>
                  <a:lnTo>
                    <a:pt x="393277" y="41901"/>
                  </a:lnTo>
                  <a:lnTo>
                    <a:pt x="333701" y="41441"/>
                  </a:lnTo>
                  <a:lnTo>
                    <a:pt x="271897" y="40676"/>
                  </a:lnTo>
                  <a:lnTo>
                    <a:pt x="207755" y="39576"/>
                  </a:lnTo>
                  <a:lnTo>
                    <a:pt x="141166" y="38108"/>
                  </a:lnTo>
                  <a:lnTo>
                    <a:pt x="72018" y="36241"/>
                  </a:lnTo>
                  <a:lnTo>
                    <a:pt x="203" y="33942"/>
                  </a:lnTo>
                  <a:lnTo>
                    <a:pt x="157" y="28137"/>
                  </a:lnTo>
                  <a:lnTo>
                    <a:pt x="0" y="22145"/>
                  </a:lnTo>
                  <a:lnTo>
                    <a:pt x="203" y="15654"/>
                  </a:lnTo>
                  <a:close/>
                </a:path>
              </a:pathLst>
            </a:custGeom>
            <a:ln w="38100">
              <a:solidFill>
                <a:srgbClr val="ED7D3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>
            <a:extLst>
              <a:ext uri="{FF2B5EF4-FFF2-40B4-BE49-F238E27FC236}">
                <a16:creationId xmlns:a16="http://schemas.microsoft.com/office/drawing/2014/main" id="{20E89AFA-06B8-7252-1BB4-BB8306811DDB}"/>
              </a:ext>
            </a:extLst>
          </p:cNvPr>
          <p:cNvSpPr txBox="1"/>
          <p:nvPr/>
        </p:nvSpPr>
        <p:spPr>
          <a:xfrm>
            <a:off x="643074" y="2651162"/>
            <a:ext cx="4005126" cy="28341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lang="en-US" sz="2000" spc="-25" dirty="0">
                <a:latin typeface="Calibri"/>
                <a:cs typeface="Calibri"/>
              </a:rPr>
              <a:t>Statistical Canada provides an interactive tool for 2022 Time Use Survey data (the most recent survey)</a:t>
            </a:r>
          </a:p>
          <a:p>
            <a:pPr marL="240665" indent="-227965"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lang="en-US" sz="2000" spc="-25" dirty="0">
                <a:latin typeface="Calibri"/>
                <a:cs typeface="Calibri"/>
              </a:rPr>
              <a:t>You’re welcome to explore!</a:t>
            </a:r>
          </a:p>
          <a:p>
            <a:pPr marL="240665" indent="-227965"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endParaRPr lang="en-US" sz="2000" spc="-25" dirty="0">
              <a:latin typeface="Calibri"/>
              <a:cs typeface="Calibri"/>
            </a:endParaRPr>
          </a:p>
          <a:p>
            <a:pPr marL="240665" indent="-227965"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lang="en-US" sz="2000" spc="-25" dirty="0">
                <a:latin typeface="Calibri"/>
                <a:cs typeface="Calibri"/>
                <a:hlinkClick r:id="rId2"/>
              </a:rPr>
              <a:t>https://www150.statcan.gc.ca/n1/pub/71-607-x/71-607-x2025002-eng.htm</a:t>
            </a:r>
            <a:endParaRPr lang="en-US" sz="2000" spc="-25" dirty="0">
              <a:latin typeface="Calibri"/>
              <a:cs typeface="Calibri"/>
            </a:endParaRPr>
          </a:p>
          <a:p>
            <a:pPr marL="240665" indent="-227965"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endParaRPr lang="en-US" sz="2000" spc="-25" dirty="0">
              <a:latin typeface="Calibri"/>
              <a:cs typeface="Calibri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5D20D59E-1B66-2746-D5DF-9ECA4C25372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8EC4AC-B156-1FE5-8999-AB663A52E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990600"/>
            <a:ext cx="6741420" cy="266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FC92B6-9AD4-BAD9-8738-84E927278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3886200"/>
            <a:ext cx="6491051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152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9676" y="936243"/>
            <a:ext cx="3208655" cy="1348740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12700" marR="5080">
              <a:lnSpc>
                <a:spcPts val="4900"/>
              </a:lnSpc>
              <a:spcBef>
                <a:spcPts val="780"/>
              </a:spcBef>
            </a:pPr>
            <a:r>
              <a:rPr sz="4600" spc="-10" dirty="0"/>
              <a:t>Exploring </a:t>
            </a:r>
            <a:r>
              <a:rPr sz="4600" dirty="0"/>
              <a:t>time</a:t>
            </a:r>
            <a:r>
              <a:rPr sz="4600" spc="-55" dirty="0"/>
              <a:t> </a:t>
            </a:r>
            <a:r>
              <a:rPr sz="4600" dirty="0"/>
              <a:t>use</a:t>
            </a:r>
            <a:r>
              <a:rPr sz="4600" spc="-50" dirty="0"/>
              <a:t> </a:t>
            </a:r>
            <a:r>
              <a:rPr sz="4600" spc="-20" dirty="0"/>
              <a:t>data</a:t>
            </a:r>
            <a:endParaRPr sz="4600"/>
          </a:p>
        </p:txBody>
      </p:sp>
      <p:grpSp>
        <p:nvGrpSpPr>
          <p:cNvPr id="3" name="object 3"/>
          <p:cNvGrpSpPr/>
          <p:nvPr/>
        </p:nvGrpSpPr>
        <p:grpSpPr>
          <a:xfrm>
            <a:off x="624024" y="2539050"/>
            <a:ext cx="3293745" cy="85090"/>
            <a:chOff x="624024" y="2539050"/>
            <a:chExt cx="3293745" cy="85090"/>
          </a:xfrm>
        </p:grpSpPr>
        <p:sp>
          <p:nvSpPr>
            <p:cNvPr id="4" name="object 4"/>
            <p:cNvSpPr/>
            <p:nvPr/>
          </p:nvSpPr>
          <p:spPr>
            <a:xfrm>
              <a:off x="643277" y="2562945"/>
              <a:ext cx="3255645" cy="40005"/>
            </a:xfrm>
            <a:custGeom>
              <a:avLst/>
              <a:gdLst/>
              <a:ahLst/>
              <a:cxnLst/>
              <a:rect l="l" t="t" r="r" b="b"/>
              <a:pathLst>
                <a:path w="3255645" h="40005">
                  <a:moveTo>
                    <a:pt x="951866" y="30"/>
                  </a:moveTo>
                  <a:lnTo>
                    <a:pt x="910619" y="0"/>
                  </a:lnTo>
                  <a:lnTo>
                    <a:pt x="870711" y="739"/>
                  </a:lnTo>
                  <a:lnTo>
                    <a:pt x="830062" y="2101"/>
                  </a:lnTo>
                  <a:lnTo>
                    <a:pt x="682876" y="8439"/>
                  </a:lnTo>
                  <a:lnTo>
                    <a:pt x="558241" y="12980"/>
                  </a:lnTo>
                  <a:lnTo>
                    <a:pt x="409533" y="18935"/>
                  </a:lnTo>
                  <a:lnTo>
                    <a:pt x="365934" y="20357"/>
                  </a:lnTo>
                  <a:lnTo>
                    <a:pt x="322978" y="21309"/>
                  </a:lnTo>
                  <a:lnTo>
                    <a:pt x="279258" y="21677"/>
                  </a:lnTo>
                  <a:lnTo>
                    <a:pt x="233369" y="21349"/>
                  </a:lnTo>
                  <a:lnTo>
                    <a:pt x="183904" y="20211"/>
                  </a:lnTo>
                  <a:lnTo>
                    <a:pt x="129459" y="18151"/>
                  </a:lnTo>
                  <a:lnTo>
                    <a:pt x="68626" y="15055"/>
                  </a:lnTo>
                  <a:lnTo>
                    <a:pt x="0" y="10809"/>
                  </a:lnTo>
                  <a:lnTo>
                    <a:pt x="370" y="17710"/>
                  </a:lnTo>
                  <a:lnTo>
                    <a:pt x="843" y="20386"/>
                  </a:lnTo>
                  <a:lnTo>
                    <a:pt x="0" y="29097"/>
                  </a:lnTo>
                  <a:lnTo>
                    <a:pt x="45460" y="28822"/>
                  </a:lnTo>
                  <a:lnTo>
                    <a:pt x="90443" y="28915"/>
                  </a:lnTo>
                  <a:lnTo>
                    <a:pt x="135402" y="29289"/>
                  </a:lnTo>
                  <a:lnTo>
                    <a:pt x="375730" y="32288"/>
                  </a:lnTo>
                  <a:lnTo>
                    <a:pt x="430081" y="32497"/>
                  </a:lnTo>
                  <a:lnTo>
                    <a:pt x="487586" y="32371"/>
                  </a:lnTo>
                  <a:lnTo>
                    <a:pt x="548700" y="31821"/>
                  </a:lnTo>
                  <a:lnTo>
                    <a:pt x="613876" y="30759"/>
                  </a:lnTo>
                  <a:lnTo>
                    <a:pt x="752459" y="27588"/>
                  </a:lnTo>
                  <a:lnTo>
                    <a:pt x="815429" y="26933"/>
                  </a:lnTo>
                  <a:lnTo>
                    <a:pt x="873238" y="26967"/>
                  </a:lnTo>
                  <a:lnTo>
                    <a:pt x="926647" y="27526"/>
                  </a:lnTo>
                  <a:lnTo>
                    <a:pt x="976415" y="28447"/>
                  </a:lnTo>
                  <a:lnTo>
                    <a:pt x="1111462" y="31731"/>
                  </a:lnTo>
                  <a:lnTo>
                    <a:pt x="1154258" y="32453"/>
                  </a:lnTo>
                  <a:lnTo>
                    <a:pt x="1197209" y="32715"/>
                  </a:lnTo>
                  <a:lnTo>
                    <a:pt x="1241075" y="32352"/>
                  </a:lnTo>
                  <a:lnTo>
                    <a:pt x="1286615" y="31201"/>
                  </a:lnTo>
                  <a:lnTo>
                    <a:pt x="1389089" y="26494"/>
                  </a:lnTo>
                  <a:lnTo>
                    <a:pt x="1437000" y="24822"/>
                  </a:lnTo>
                  <a:lnTo>
                    <a:pt x="1480239" y="23944"/>
                  </a:lnTo>
                  <a:lnTo>
                    <a:pt x="1520723" y="23723"/>
                  </a:lnTo>
                  <a:lnTo>
                    <a:pt x="1560368" y="24022"/>
                  </a:lnTo>
                  <a:lnTo>
                    <a:pt x="1748892" y="27692"/>
                  </a:lnTo>
                  <a:lnTo>
                    <a:pt x="1813093" y="28545"/>
                  </a:lnTo>
                  <a:lnTo>
                    <a:pt x="1887955" y="29097"/>
                  </a:lnTo>
                  <a:lnTo>
                    <a:pt x="1950944" y="28996"/>
                  </a:lnTo>
                  <a:lnTo>
                    <a:pt x="2012781" y="28242"/>
                  </a:lnTo>
                  <a:lnTo>
                    <a:pt x="2073299" y="27002"/>
                  </a:lnTo>
                  <a:lnTo>
                    <a:pt x="2132329" y="25442"/>
                  </a:lnTo>
                  <a:lnTo>
                    <a:pt x="2298826" y="20524"/>
                  </a:lnTo>
                  <a:lnTo>
                    <a:pt x="2350237" y="19362"/>
                  </a:lnTo>
                  <a:lnTo>
                    <a:pt x="2399325" y="18717"/>
                  </a:lnTo>
                  <a:lnTo>
                    <a:pt x="2445924" y="18755"/>
                  </a:lnTo>
                  <a:lnTo>
                    <a:pt x="2489865" y="19646"/>
                  </a:lnTo>
                  <a:lnTo>
                    <a:pt x="2530982" y="21555"/>
                  </a:lnTo>
                  <a:lnTo>
                    <a:pt x="2569108" y="24650"/>
                  </a:lnTo>
                  <a:lnTo>
                    <a:pt x="2604076" y="29097"/>
                  </a:lnTo>
                  <a:lnTo>
                    <a:pt x="2643425" y="33825"/>
                  </a:lnTo>
                  <a:lnTo>
                    <a:pt x="2688891" y="36990"/>
                  </a:lnTo>
                  <a:lnTo>
                    <a:pt x="2739294" y="38804"/>
                  </a:lnTo>
                  <a:lnTo>
                    <a:pt x="2793453" y="39478"/>
                  </a:lnTo>
                  <a:lnTo>
                    <a:pt x="2850187" y="39224"/>
                  </a:lnTo>
                  <a:lnTo>
                    <a:pt x="2908316" y="38253"/>
                  </a:lnTo>
                  <a:lnTo>
                    <a:pt x="2966659" y="36774"/>
                  </a:lnTo>
                  <a:lnTo>
                    <a:pt x="3178559" y="30022"/>
                  </a:lnTo>
                  <a:lnTo>
                    <a:pt x="3220262" y="29179"/>
                  </a:lnTo>
                  <a:lnTo>
                    <a:pt x="3255094" y="29097"/>
                  </a:lnTo>
                  <a:lnTo>
                    <a:pt x="3255478" y="20282"/>
                  </a:lnTo>
                  <a:lnTo>
                    <a:pt x="3254830" y="15303"/>
                  </a:lnTo>
                  <a:lnTo>
                    <a:pt x="3255094" y="10809"/>
                  </a:lnTo>
                  <a:lnTo>
                    <a:pt x="3201407" y="15844"/>
                  </a:lnTo>
                  <a:lnTo>
                    <a:pt x="3146543" y="18966"/>
                  </a:lnTo>
                  <a:lnTo>
                    <a:pt x="3090899" y="20450"/>
                  </a:lnTo>
                  <a:lnTo>
                    <a:pt x="3034871" y="20572"/>
                  </a:lnTo>
                  <a:lnTo>
                    <a:pt x="2978854" y="19607"/>
                  </a:lnTo>
                  <a:lnTo>
                    <a:pt x="2923245" y="17832"/>
                  </a:lnTo>
                  <a:lnTo>
                    <a:pt x="2868439" y="15521"/>
                  </a:lnTo>
                  <a:lnTo>
                    <a:pt x="2712801" y="8128"/>
                  </a:lnTo>
                  <a:lnTo>
                    <a:pt x="2665167" y="6430"/>
                  </a:lnTo>
                  <a:lnTo>
                    <a:pt x="2620317" y="5573"/>
                  </a:lnTo>
                  <a:lnTo>
                    <a:pt x="2578645" y="5834"/>
                  </a:lnTo>
                  <a:lnTo>
                    <a:pt x="2540548" y="7487"/>
                  </a:lnTo>
                  <a:lnTo>
                    <a:pt x="2463375" y="15084"/>
                  </a:lnTo>
                  <a:lnTo>
                    <a:pt x="2415010" y="17505"/>
                  </a:lnTo>
                  <a:lnTo>
                    <a:pt x="2362460" y="18394"/>
                  </a:lnTo>
                  <a:lnTo>
                    <a:pt x="2306856" y="18074"/>
                  </a:lnTo>
                  <a:lnTo>
                    <a:pt x="2249331" y="16870"/>
                  </a:lnTo>
                  <a:lnTo>
                    <a:pt x="2191017" y="15104"/>
                  </a:lnTo>
                  <a:lnTo>
                    <a:pt x="2076549" y="11179"/>
                  </a:lnTo>
                  <a:lnTo>
                    <a:pt x="2022659" y="9666"/>
                  </a:lnTo>
                  <a:lnTo>
                    <a:pt x="1972509" y="8885"/>
                  </a:lnTo>
                  <a:lnTo>
                    <a:pt x="1927230" y="9159"/>
                  </a:lnTo>
                  <a:lnTo>
                    <a:pt x="1887955" y="10809"/>
                  </a:lnTo>
                  <a:lnTo>
                    <a:pt x="1854786" y="12895"/>
                  </a:lnTo>
                  <a:lnTo>
                    <a:pt x="1817107" y="14916"/>
                  </a:lnTo>
                  <a:lnTo>
                    <a:pt x="1775353" y="16806"/>
                  </a:lnTo>
                  <a:lnTo>
                    <a:pt x="1729961" y="18503"/>
                  </a:lnTo>
                  <a:lnTo>
                    <a:pt x="1681367" y="19943"/>
                  </a:lnTo>
                  <a:lnTo>
                    <a:pt x="1630006" y="21061"/>
                  </a:lnTo>
                  <a:lnTo>
                    <a:pt x="1576315" y="21795"/>
                  </a:lnTo>
                  <a:lnTo>
                    <a:pt x="1520728" y="22081"/>
                  </a:lnTo>
                  <a:lnTo>
                    <a:pt x="1463683" y="21855"/>
                  </a:lnTo>
                  <a:lnTo>
                    <a:pt x="1405615" y="21052"/>
                  </a:lnTo>
                  <a:lnTo>
                    <a:pt x="1346961" y="19610"/>
                  </a:lnTo>
                  <a:lnTo>
                    <a:pt x="1288155" y="17465"/>
                  </a:lnTo>
                  <a:lnTo>
                    <a:pt x="1229634" y="14553"/>
                  </a:lnTo>
                  <a:lnTo>
                    <a:pt x="1104435" y="6220"/>
                  </a:lnTo>
                  <a:lnTo>
                    <a:pt x="1046694" y="2992"/>
                  </a:lnTo>
                  <a:lnTo>
                    <a:pt x="996531" y="978"/>
                  </a:lnTo>
                  <a:lnTo>
                    <a:pt x="951866" y="3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3074" y="2558100"/>
              <a:ext cx="3255645" cy="46990"/>
            </a:xfrm>
            <a:custGeom>
              <a:avLst/>
              <a:gdLst/>
              <a:ahLst/>
              <a:cxnLst/>
              <a:rect l="l" t="t" r="r" b="b"/>
              <a:pathLst>
                <a:path w="3255645" h="46989">
                  <a:moveTo>
                    <a:pt x="203" y="15654"/>
                  </a:moveTo>
                  <a:lnTo>
                    <a:pt x="59843" y="10632"/>
                  </a:lnTo>
                  <a:lnTo>
                    <a:pt x="118554" y="6610"/>
                  </a:lnTo>
                  <a:lnTo>
                    <a:pt x="176173" y="3562"/>
                  </a:lnTo>
                  <a:lnTo>
                    <a:pt x="232536" y="1461"/>
                  </a:lnTo>
                  <a:lnTo>
                    <a:pt x="287481" y="282"/>
                  </a:lnTo>
                  <a:lnTo>
                    <a:pt x="340844" y="0"/>
                  </a:lnTo>
                  <a:lnTo>
                    <a:pt x="392463" y="586"/>
                  </a:lnTo>
                  <a:lnTo>
                    <a:pt x="442173" y="2017"/>
                  </a:lnTo>
                  <a:lnTo>
                    <a:pt x="489812" y="4265"/>
                  </a:lnTo>
                  <a:lnTo>
                    <a:pt x="535217" y="7304"/>
                  </a:lnTo>
                  <a:lnTo>
                    <a:pt x="578224" y="11110"/>
                  </a:lnTo>
                  <a:lnTo>
                    <a:pt x="618671" y="15654"/>
                  </a:lnTo>
                  <a:lnTo>
                    <a:pt x="655567" y="19546"/>
                  </a:lnTo>
                  <a:lnTo>
                    <a:pt x="694144" y="22261"/>
                  </a:lnTo>
                  <a:lnTo>
                    <a:pt x="734543" y="23943"/>
                  </a:lnTo>
                  <a:lnTo>
                    <a:pt x="776904" y="24736"/>
                  </a:lnTo>
                  <a:lnTo>
                    <a:pt x="821368" y="24784"/>
                  </a:lnTo>
                  <a:lnTo>
                    <a:pt x="868076" y="24232"/>
                  </a:lnTo>
                  <a:lnTo>
                    <a:pt x="917168" y="23224"/>
                  </a:lnTo>
                  <a:lnTo>
                    <a:pt x="968787" y="21902"/>
                  </a:lnTo>
                  <a:lnTo>
                    <a:pt x="1023071" y="20413"/>
                  </a:lnTo>
                  <a:lnTo>
                    <a:pt x="1080163" y="18899"/>
                  </a:lnTo>
                  <a:lnTo>
                    <a:pt x="1140203" y="17506"/>
                  </a:lnTo>
                  <a:lnTo>
                    <a:pt x="1203331" y="16376"/>
                  </a:lnTo>
                  <a:lnTo>
                    <a:pt x="1269690" y="15654"/>
                  </a:lnTo>
                  <a:lnTo>
                    <a:pt x="1335563" y="15428"/>
                  </a:lnTo>
                  <a:lnTo>
                    <a:pt x="1397463" y="15621"/>
                  </a:lnTo>
                  <a:lnTo>
                    <a:pt x="1455870" y="16128"/>
                  </a:lnTo>
                  <a:lnTo>
                    <a:pt x="1511263" y="16846"/>
                  </a:lnTo>
                  <a:lnTo>
                    <a:pt x="1564120" y="17671"/>
                  </a:lnTo>
                  <a:lnTo>
                    <a:pt x="1614922" y="18498"/>
                  </a:lnTo>
                  <a:lnTo>
                    <a:pt x="1664149" y="19225"/>
                  </a:lnTo>
                  <a:lnTo>
                    <a:pt x="1712278" y="19747"/>
                  </a:lnTo>
                  <a:lnTo>
                    <a:pt x="1759791" y="19961"/>
                  </a:lnTo>
                  <a:lnTo>
                    <a:pt x="1807166" y="19762"/>
                  </a:lnTo>
                  <a:lnTo>
                    <a:pt x="1854883" y="19048"/>
                  </a:lnTo>
                  <a:lnTo>
                    <a:pt x="1903421" y="17713"/>
                  </a:lnTo>
                  <a:lnTo>
                    <a:pt x="1953260" y="15654"/>
                  </a:lnTo>
                  <a:lnTo>
                    <a:pt x="2004935" y="13792"/>
                  </a:lnTo>
                  <a:lnTo>
                    <a:pt x="2058371" y="12981"/>
                  </a:lnTo>
                  <a:lnTo>
                    <a:pt x="2113128" y="13019"/>
                  </a:lnTo>
                  <a:lnTo>
                    <a:pt x="2168768" y="13704"/>
                  </a:lnTo>
                  <a:lnTo>
                    <a:pt x="2224852" y="14834"/>
                  </a:lnTo>
                  <a:lnTo>
                    <a:pt x="2280940" y="16207"/>
                  </a:lnTo>
                  <a:lnTo>
                    <a:pt x="2336595" y="17621"/>
                  </a:lnTo>
                  <a:lnTo>
                    <a:pt x="2391377" y="18874"/>
                  </a:lnTo>
                  <a:lnTo>
                    <a:pt x="2444847" y="19764"/>
                  </a:lnTo>
                  <a:lnTo>
                    <a:pt x="2496566" y="20089"/>
                  </a:lnTo>
                  <a:lnTo>
                    <a:pt x="2546095" y="19647"/>
                  </a:lnTo>
                  <a:lnTo>
                    <a:pt x="2592996" y="18236"/>
                  </a:lnTo>
                  <a:lnTo>
                    <a:pt x="2636830" y="15654"/>
                  </a:lnTo>
                  <a:lnTo>
                    <a:pt x="2684817" y="12813"/>
                  </a:lnTo>
                  <a:lnTo>
                    <a:pt x="2736781" y="11162"/>
                  </a:lnTo>
                  <a:lnTo>
                    <a:pt x="2791723" y="10500"/>
                  </a:lnTo>
                  <a:lnTo>
                    <a:pt x="2848642" y="10624"/>
                  </a:lnTo>
                  <a:lnTo>
                    <a:pt x="2906540" y="11332"/>
                  </a:lnTo>
                  <a:lnTo>
                    <a:pt x="2964418" y="12422"/>
                  </a:lnTo>
                  <a:lnTo>
                    <a:pt x="3021276" y="13692"/>
                  </a:lnTo>
                  <a:lnTo>
                    <a:pt x="3076115" y="14939"/>
                  </a:lnTo>
                  <a:lnTo>
                    <a:pt x="3127936" y="15961"/>
                  </a:lnTo>
                  <a:lnTo>
                    <a:pt x="3175740" y="16555"/>
                  </a:lnTo>
                  <a:lnTo>
                    <a:pt x="3218527" y="16521"/>
                  </a:lnTo>
                  <a:lnTo>
                    <a:pt x="3255298" y="15654"/>
                  </a:lnTo>
                  <a:lnTo>
                    <a:pt x="3254589" y="23811"/>
                  </a:lnTo>
                  <a:lnTo>
                    <a:pt x="3254885" y="27779"/>
                  </a:lnTo>
                  <a:lnTo>
                    <a:pt x="3255298" y="33942"/>
                  </a:lnTo>
                  <a:lnTo>
                    <a:pt x="3216196" y="34696"/>
                  </a:lnTo>
                  <a:lnTo>
                    <a:pt x="3170981" y="34919"/>
                  </a:lnTo>
                  <a:lnTo>
                    <a:pt x="3120716" y="34716"/>
                  </a:lnTo>
                  <a:lnTo>
                    <a:pt x="3066468" y="34190"/>
                  </a:lnTo>
                  <a:lnTo>
                    <a:pt x="3009300" y="33445"/>
                  </a:lnTo>
                  <a:lnTo>
                    <a:pt x="2950279" y="32583"/>
                  </a:lnTo>
                  <a:lnTo>
                    <a:pt x="2890469" y="31710"/>
                  </a:lnTo>
                  <a:lnTo>
                    <a:pt x="2830935" y="30927"/>
                  </a:lnTo>
                  <a:lnTo>
                    <a:pt x="2772742" y="30339"/>
                  </a:lnTo>
                  <a:lnTo>
                    <a:pt x="2716956" y="30049"/>
                  </a:lnTo>
                  <a:lnTo>
                    <a:pt x="2664641" y="30161"/>
                  </a:lnTo>
                  <a:lnTo>
                    <a:pt x="2616863" y="30778"/>
                  </a:lnTo>
                  <a:lnTo>
                    <a:pt x="2574687" y="32004"/>
                  </a:lnTo>
                  <a:lnTo>
                    <a:pt x="2539177" y="33942"/>
                  </a:lnTo>
                  <a:lnTo>
                    <a:pt x="2505770" y="35563"/>
                  </a:lnTo>
                  <a:lnTo>
                    <a:pt x="2429728" y="35307"/>
                  </a:lnTo>
                  <a:lnTo>
                    <a:pt x="2387282" y="33929"/>
                  </a:lnTo>
                  <a:lnTo>
                    <a:pt x="2342012" y="32052"/>
                  </a:lnTo>
                  <a:lnTo>
                    <a:pt x="2294012" y="29926"/>
                  </a:lnTo>
                  <a:lnTo>
                    <a:pt x="2243376" y="27801"/>
                  </a:lnTo>
                  <a:lnTo>
                    <a:pt x="2190199" y="25926"/>
                  </a:lnTo>
                  <a:lnTo>
                    <a:pt x="2134575" y="24551"/>
                  </a:lnTo>
                  <a:lnTo>
                    <a:pt x="2076599" y="23928"/>
                  </a:lnTo>
                  <a:lnTo>
                    <a:pt x="2016364" y="24305"/>
                  </a:lnTo>
                  <a:lnTo>
                    <a:pt x="1953966" y="25933"/>
                  </a:lnTo>
                  <a:lnTo>
                    <a:pt x="1889498" y="29062"/>
                  </a:lnTo>
                  <a:lnTo>
                    <a:pt x="1823056" y="33942"/>
                  </a:lnTo>
                  <a:lnTo>
                    <a:pt x="1755073" y="39334"/>
                  </a:lnTo>
                  <a:lnTo>
                    <a:pt x="1695335" y="43072"/>
                  </a:lnTo>
                  <a:lnTo>
                    <a:pt x="1642407" y="45362"/>
                  </a:lnTo>
                  <a:lnTo>
                    <a:pt x="1594854" y="46409"/>
                  </a:lnTo>
                  <a:lnTo>
                    <a:pt x="1551242" y="46421"/>
                  </a:lnTo>
                  <a:lnTo>
                    <a:pt x="1510136" y="45602"/>
                  </a:lnTo>
                  <a:lnTo>
                    <a:pt x="1470101" y="44160"/>
                  </a:lnTo>
                  <a:lnTo>
                    <a:pt x="1429702" y="42300"/>
                  </a:lnTo>
                  <a:lnTo>
                    <a:pt x="1387505" y="40228"/>
                  </a:lnTo>
                  <a:lnTo>
                    <a:pt x="1342074" y="38150"/>
                  </a:lnTo>
                  <a:lnTo>
                    <a:pt x="1291976" y="36272"/>
                  </a:lnTo>
                  <a:lnTo>
                    <a:pt x="1235775" y="34801"/>
                  </a:lnTo>
                  <a:lnTo>
                    <a:pt x="1172037" y="33942"/>
                  </a:lnTo>
                  <a:lnTo>
                    <a:pt x="1133470" y="33797"/>
                  </a:lnTo>
                  <a:lnTo>
                    <a:pt x="1094548" y="33887"/>
                  </a:lnTo>
                  <a:lnTo>
                    <a:pt x="1055162" y="34181"/>
                  </a:lnTo>
                  <a:lnTo>
                    <a:pt x="1015202" y="34646"/>
                  </a:lnTo>
                  <a:lnTo>
                    <a:pt x="974556" y="35252"/>
                  </a:lnTo>
                  <a:lnTo>
                    <a:pt x="933115" y="35966"/>
                  </a:lnTo>
                  <a:lnTo>
                    <a:pt x="890769" y="36757"/>
                  </a:lnTo>
                  <a:lnTo>
                    <a:pt x="847408" y="37593"/>
                  </a:lnTo>
                  <a:lnTo>
                    <a:pt x="802921" y="38442"/>
                  </a:lnTo>
                  <a:lnTo>
                    <a:pt x="757198" y="39272"/>
                  </a:lnTo>
                  <a:lnTo>
                    <a:pt x="710128" y="40053"/>
                  </a:lnTo>
                  <a:lnTo>
                    <a:pt x="661603" y="40751"/>
                  </a:lnTo>
                  <a:lnTo>
                    <a:pt x="611512" y="41335"/>
                  </a:lnTo>
                  <a:lnTo>
                    <a:pt x="559743" y="41774"/>
                  </a:lnTo>
                  <a:lnTo>
                    <a:pt x="506188" y="42036"/>
                  </a:lnTo>
                  <a:lnTo>
                    <a:pt x="450736" y="42089"/>
                  </a:lnTo>
                  <a:lnTo>
                    <a:pt x="393277" y="41901"/>
                  </a:lnTo>
                  <a:lnTo>
                    <a:pt x="333701" y="41441"/>
                  </a:lnTo>
                  <a:lnTo>
                    <a:pt x="271897" y="40676"/>
                  </a:lnTo>
                  <a:lnTo>
                    <a:pt x="207755" y="39576"/>
                  </a:lnTo>
                  <a:lnTo>
                    <a:pt x="141166" y="38108"/>
                  </a:lnTo>
                  <a:lnTo>
                    <a:pt x="72018" y="36241"/>
                  </a:lnTo>
                  <a:lnTo>
                    <a:pt x="203" y="33942"/>
                  </a:lnTo>
                  <a:lnTo>
                    <a:pt x="157" y="28137"/>
                  </a:lnTo>
                  <a:lnTo>
                    <a:pt x="0" y="22145"/>
                  </a:lnTo>
                  <a:lnTo>
                    <a:pt x="203" y="15654"/>
                  </a:lnTo>
                  <a:close/>
                </a:path>
              </a:pathLst>
            </a:custGeom>
            <a:ln w="38100">
              <a:solidFill>
                <a:srgbClr val="ED7D3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09676" y="2790444"/>
            <a:ext cx="3695600" cy="2601353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240665" marR="80645" indent="-228600">
              <a:lnSpc>
                <a:spcPct val="90500"/>
              </a:lnSpc>
              <a:spcBef>
                <a:spcPts val="325"/>
              </a:spcBef>
              <a:buFont typeface="Arial MT"/>
              <a:buChar char="•"/>
              <a:tabLst>
                <a:tab pos="240665" algn="l"/>
              </a:tabLst>
            </a:pPr>
            <a:r>
              <a:rPr sz="2000" dirty="0">
                <a:latin typeface="Calibri"/>
                <a:cs typeface="Calibri"/>
              </a:rPr>
              <a:t>At</a:t>
            </a:r>
            <a:r>
              <a:rPr sz="2000" spc="-6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-60" dirty="0">
                <a:latin typeface="Calibri"/>
                <a:cs typeface="Calibri"/>
              </a:rPr>
              <a:t> </a:t>
            </a:r>
            <a:r>
              <a:rPr lang="en-CA" sz="2000" b="1" dirty="0">
                <a:latin typeface="Calibri"/>
                <a:cs typeface="Calibri"/>
              </a:rPr>
              <a:t>individual</a:t>
            </a:r>
            <a:r>
              <a:rPr lang="en-CA" sz="2000" b="1" spc="-60" dirty="0">
                <a:latin typeface="Calibri"/>
                <a:cs typeface="Calibri"/>
              </a:rPr>
              <a:t> </a:t>
            </a:r>
            <a:r>
              <a:rPr lang="en-CA" sz="2000" b="1" dirty="0">
                <a:latin typeface="Calibri"/>
                <a:cs typeface="Calibri"/>
              </a:rPr>
              <a:t>level</a:t>
            </a:r>
            <a:r>
              <a:rPr sz="2000" dirty="0">
                <a:latin typeface="Calibri"/>
                <a:cs typeface="Calibri"/>
              </a:rPr>
              <a:t>,</a:t>
            </a:r>
            <a:r>
              <a:rPr sz="2000" spc="-6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we </a:t>
            </a:r>
            <a:r>
              <a:rPr sz="2000" dirty="0">
                <a:latin typeface="Calibri"/>
                <a:cs typeface="Calibri"/>
              </a:rPr>
              <a:t>can</a:t>
            </a:r>
            <a:r>
              <a:rPr sz="2000" spc="-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explore</a:t>
            </a:r>
            <a:r>
              <a:rPr sz="2000" spc="-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sequences</a:t>
            </a:r>
            <a:r>
              <a:rPr sz="2000" spc="-7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of </a:t>
            </a:r>
            <a:r>
              <a:rPr sz="2000" dirty="0">
                <a:latin typeface="Calibri"/>
                <a:cs typeface="Calibri"/>
              </a:rPr>
              <a:t>activities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to</a:t>
            </a:r>
            <a:r>
              <a:rPr sz="2000" spc="-5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understand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why </a:t>
            </a:r>
            <a:r>
              <a:rPr sz="2000" dirty="0">
                <a:latin typeface="Calibri"/>
                <a:cs typeface="Calibri"/>
              </a:rPr>
              <a:t>certain</a:t>
            </a:r>
            <a:r>
              <a:rPr sz="2000" spc="-8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events</a:t>
            </a:r>
            <a:r>
              <a:rPr sz="2000" spc="-7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happen </a:t>
            </a:r>
            <a:r>
              <a:rPr sz="2000" spc="-20" dirty="0">
                <a:latin typeface="Calibri"/>
                <a:cs typeface="Calibri"/>
              </a:rPr>
              <a:t>before/after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others</a:t>
            </a:r>
            <a:endParaRPr sz="2000" dirty="0">
              <a:latin typeface="Calibri"/>
              <a:cs typeface="Calibri"/>
            </a:endParaRPr>
          </a:p>
          <a:p>
            <a:pPr marL="697865" marR="5080" lvl="1" indent="-228600">
              <a:lnSpc>
                <a:spcPct val="90300"/>
              </a:lnSpc>
              <a:spcBef>
                <a:spcPts val="425"/>
              </a:spcBef>
              <a:buFont typeface="Arial MT"/>
              <a:buChar char="•"/>
              <a:tabLst>
                <a:tab pos="697865" algn="l"/>
              </a:tabLst>
            </a:pPr>
            <a:r>
              <a:rPr sz="2000" dirty="0">
                <a:latin typeface="Calibri"/>
                <a:cs typeface="Calibri"/>
              </a:rPr>
              <a:t>We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can</a:t>
            </a:r>
            <a:r>
              <a:rPr sz="2000" spc="-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also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look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at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how </a:t>
            </a:r>
            <a:r>
              <a:rPr sz="2000" dirty="0">
                <a:latin typeface="Calibri"/>
                <a:cs typeface="Calibri"/>
              </a:rPr>
              <a:t>connected</a:t>
            </a:r>
            <a:r>
              <a:rPr sz="2000" spc="-11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individuals coordinate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activities</a:t>
            </a:r>
            <a:r>
              <a:rPr sz="2000" spc="-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at</a:t>
            </a:r>
            <a:r>
              <a:rPr sz="2000" spc="-50" dirty="0">
                <a:latin typeface="Calibri"/>
                <a:cs typeface="Calibri"/>
              </a:rPr>
              <a:t> a </a:t>
            </a:r>
            <a:r>
              <a:rPr sz="2000" dirty="0">
                <a:latin typeface="Calibri"/>
                <a:cs typeface="Calibri"/>
              </a:rPr>
              <a:t>household</a:t>
            </a:r>
            <a:r>
              <a:rPr sz="2000" spc="-6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level</a:t>
            </a:r>
            <a:endParaRPr sz="2000" dirty="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43799" y="3413399"/>
            <a:ext cx="6778413" cy="51998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7290739" y="4461468"/>
            <a:ext cx="553720" cy="3251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50" spc="-20" dirty="0">
                <a:solidFill>
                  <a:srgbClr val="001937"/>
                </a:solidFill>
                <a:latin typeface="Arial MT"/>
                <a:cs typeface="Arial MT"/>
              </a:rPr>
              <a:t>work</a:t>
            </a:r>
            <a:endParaRPr sz="195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191633" y="2495927"/>
            <a:ext cx="1012825" cy="3251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50" spc="-10" dirty="0">
                <a:solidFill>
                  <a:srgbClr val="001937"/>
                </a:solidFill>
                <a:latin typeface="Arial MT"/>
                <a:cs typeface="Arial MT"/>
              </a:rPr>
              <a:t>transport</a:t>
            </a:r>
            <a:endParaRPr sz="195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69540" y="2527126"/>
            <a:ext cx="1597660" cy="3251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50" dirty="0">
                <a:solidFill>
                  <a:srgbClr val="001937"/>
                </a:solidFill>
                <a:latin typeface="Arial MT"/>
                <a:cs typeface="Arial MT"/>
              </a:rPr>
              <a:t>food </a:t>
            </a:r>
            <a:r>
              <a:rPr sz="1950" spc="-10" dirty="0">
                <a:solidFill>
                  <a:srgbClr val="001937"/>
                </a:solidFill>
                <a:latin typeface="Arial MT"/>
                <a:cs typeface="Arial MT"/>
              </a:rPr>
              <a:t>shopping</a:t>
            </a:r>
            <a:endParaRPr sz="195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135969" y="2495927"/>
            <a:ext cx="1847214" cy="3251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50" spc="-10" dirty="0">
                <a:solidFill>
                  <a:srgbClr val="001937"/>
                </a:solidFill>
                <a:latin typeface="Arial MT"/>
                <a:cs typeface="Arial MT"/>
              </a:rPr>
              <a:t>chores/childcare</a:t>
            </a:r>
            <a:endParaRPr sz="1950">
              <a:latin typeface="Arial MT"/>
              <a:cs typeface="Arial MT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363502" y="2336634"/>
            <a:ext cx="5681980" cy="2118360"/>
          </a:xfrm>
          <a:custGeom>
            <a:avLst/>
            <a:gdLst/>
            <a:ahLst/>
            <a:cxnLst/>
            <a:rect l="l" t="t" r="r" b="b"/>
            <a:pathLst>
              <a:path w="5681980" h="2118360">
                <a:moveTo>
                  <a:pt x="347535" y="552742"/>
                </a:moveTo>
                <a:lnTo>
                  <a:pt x="327863" y="540029"/>
                </a:lnTo>
                <a:lnTo>
                  <a:pt x="28359" y="1002118"/>
                </a:lnTo>
                <a:lnTo>
                  <a:pt x="8699" y="989393"/>
                </a:lnTo>
                <a:lnTo>
                  <a:pt x="0" y="1067396"/>
                </a:lnTo>
                <a:lnTo>
                  <a:pt x="67678" y="1027544"/>
                </a:lnTo>
                <a:lnTo>
                  <a:pt x="63207" y="1024648"/>
                </a:lnTo>
                <a:lnTo>
                  <a:pt x="48018" y="1014831"/>
                </a:lnTo>
                <a:lnTo>
                  <a:pt x="347535" y="552742"/>
                </a:lnTo>
                <a:close/>
              </a:path>
              <a:path w="5681980" h="2118360">
                <a:moveTo>
                  <a:pt x="1584794" y="1009853"/>
                </a:moveTo>
                <a:lnTo>
                  <a:pt x="1561515" y="1012469"/>
                </a:lnTo>
                <a:lnTo>
                  <a:pt x="1448346" y="4305"/>
                </a:lnTo>
                <a:lnTo>
                  <a:pt x="1432013" y="6134"/>
                </a:lnTo>
                <a:lnTo>
                  <a:pt x="1420774" y="0"/>
                </a:lnTo>
                <a:lnTo>
                  <a:pt x="835444" y="1071168"/>
                </a:lnTo>
                <a:lnTo>
                  <a:pt x="814882" y="1059954"/>
                </a:lnTo>
                <a:lnTo>
                  <a:pt x="812050" y="1138389"/>
                </a:lnTo>
                <a:lnTo>
                  <a:pt x="876554" y="1093584"/>
                </a:lnTo>
                <a:lnTo>
                  <a:pt x="874839" y="1092644"/>
                </a:lnTo>
                <a:lnTo>
                  <a:pt x="855992" y="1082382"/>
                </a:lnTo>
                <a:lnTo>
                  <a:pt x="1428229" y="35179"/>
                </a:lnTo>
                <a:lnTo>
                  <a:pt x="1538236" y="1015072"/>
                </a:lnTo>
                <a:lnTo>
                  <a:pt x="1514957" y="1017676"/>
                </a:lnTo>
                <a:lnTo>
                  <a:pt x="1557705" y="1083525"/>
                </a:lnTo>
                <a:lnTo>
                  <a:pt x="1578597" y="1026693"/>
                </a:lnTo>
                <a:lnTo>
                  <a:pt x="1584794" y="1009853"/>
                </a:lnTo>
                <a:close/>
              </a:path>
              <a:path w="5681980" h="2118360">
                <a:moveTo>
                  <a:pt x="2221865" y="2111019"/>
                </a:moveTo>
                <a:lnTo>
                  <a:pt x="2063191" y="1628597"/>
                </a:lnTo>
                <a:lnTo>
                  <a:pt x="2085441" y="1621294"/>
                </a:lnTo>
                <a:lnTo>
                  <a:pt x="2081657" y="1617484"/>
                </a:lnTo>
                <a:lnTo>
                  <a:pt x="2030133" y="1565554"/>
                </a:lnTo>
                <a:lnTo>
                  <a:pt x="2018677" y="1643202"/>
                </a:lnTo>
                <a:lnTo>
                  <a:pt x="2040940" y="1635899"/>
                </a:lnTo>
                <a:lnTo>
                  <a:pt x="2199602" y="2118322"/>
                </a:lnTo>
                <a:lnTo>
                  <a:pt x="2221865" y="2111019"/>
                </a:lnTo>
                <a:close/>
              </a:path>
              <a:path w="5681980" h="2118360">
                <a:moveTo>
                  <a:pt x="2709926" y="533247"/>
                </a:moveTo>
                <a:lnTo>
                  <a:pt x="2692209" y="517931"/>
                </a:lnTo>
                <a:lnTo>
                  <a:pt x="2202611" y="1082890"/>
                </a:lnTo>
                <a:lnTo>
                  <a:pt x="2184895" y="1067574"/>
                </a:lnTo>
                <a:lnTo>
                  <a:pt x="2165477" y="1143622"/>
                </a:lnTo>
                <a:lnTo>
                  <a:pt x="2238032" y="1113510"/>
                </a:lnTo>
                <a:lnTo>
                  <a:pt x="2230551" y="1107046"/>
                </a:lnTo>
                <a:lnTo>
                  <a:pt x="2220315" y="1098207"/>
                </a:lnTo>
                <a:lnTo>
                  <a:pt x="2709926" y="533247"/>
                </a:lnTo>
                <a:close/>
              </a:path>
              <a:path w="5681980" h="2118360">
                <a:moveTo>
                  <a:pt x="5681878" y="1075436"/>
                </a:moveTo>
                <a:lnTo>
                  <a:pt x="5672061" y="1039723"/>
                </a:lnTo>
                <a:lnTo>
                  <a:pt x="5661088" y="999756"/>
                </a:lnTo>
                <a:lnTo>
                  <a:pt x="5643651" y="1015390"/>
                </a:lnTo>
                <a:lnTo>
                  <a:pt x="5224589" y="548970"/>
                </a:lnTo>
                <a:lnTo>
                  <a:pt x="5214861" y="557707"/>
                </a:lnTo>
                <a:lnTo>
                  <a:pt x="5202352" y="551776"/>
                </a:lnTo>
                <a:lnTo>
                  <a:pt x="4850181" y="1294345"/>
                </a:lnTo>
                <a:lnTo>
                  <a:pt x="4829010" y="1284325"/>
                </a:lnTo>
                <a:lnTo>
                  <a:pt x="4830673" y="1362786"/>
                </a:lnTo>
                <a:lnTo>
                  <a:pt x="4891798" y="1314932"/>
                </a:lnTo>
                <a:lnTo>
                  <a:pt x="4892510" y="1314373"/>
                </a:lnTo>
                <a:lnTo>
                  <a:pt x="4871339" y="1304366"/>
                </a:lnTo>
                <a:lnTo>
                  <a:pt x="5216995" y="575551"/>
                </a:lnTo>
                <a:lnTo>
                  <a:pt x="5626227" y="1031011"/>
                </a:lnTo>
                <a:lnTo>
                  <a:pt x="5608790" y="1046645"/>
                </a:lnTo>
                <a:lnTo>
                  <a:pt x="5681878" y="1075436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125204" y="1986342"/>
            <a:ext cx="1332230" cy="3251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50" dirty="0">
                <a:solidFill>
                  <a:srgbClr val="001937"/>
                </a:solidFill>
                <a:latin typeface="Arial MT"/>
                <a:cs typeface="Arial MT"/>
              </a:rPr>
              <a:t>food </a:t>
            </a:r>
            <a:r>
              <a:rPr sz="1950" spc="-10" dirty="0">
                <a:solidFill>
                  <a:srgbClr val="001937"/>
                </a:solidFill>
                <a:latin typeface="Arial MT"/>
                <a:cs typeface="Arial MT"/>
              </a:rPr>
              <a:t>chores</a:t>
            </a:r>
            <a:endParaRPr sz="1950">
              <a:latin typeface="Arial MT"/>
              <a:cs typeface="Arial MT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350DD-1D27-FFFA-DA32-731F8AE8F83E}"/>
              </a:ext>
            </a:extLst>
          </p:cNvPr>
          <p:cNvSpPr txBox="1"/>
          <p:nvPr/>
        </p:nvSpPr>
        <p:spPr>
          <a:xfrm>
            <a:off x="11242675" y="3075266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Mother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C7708C-633C-5DCC-1CD8-5CDC2E0691C2}"/>
              </a:ext>
            </a:extLst>
          </p:cNvPr>
          <p:cNvSpPr txBox="1"/>
          <p:nvPr/>
        </p:nvSpPr>
        <p:spPr>
          <a:xfrm>
            <a:off x="11268322" y="4004331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Father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07E68F-B99F-9984-E51D-6811D514F57F}"/>
              </a:ext>
            </a:extLst>
          </p:cNvPr>
          <p:cNvSpPr txBox="1"/>
          <p:nvPr/>
        </p:nvSpPr>
        <p:spPr>
          <a:xfrm>
            <a:off x="5780747" y="5027402"/>
            <a:ext cx="4557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 days time-use sequences in a household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8819" y="615188"/>
            <a:ext cx="3651885" cy="1586230"/>
          </a:xfrm>
          <a:prstGeom prst="rect">
            <a:avLst/>
          </a:prstGeom>
        </p:spPr>
        <p:txBody>
          <a:bodyPr vert="horz" wrap="square" lIns="0" tIns="107950" rIns="0" bIns="0" rtlCol="0">
            <a:spAutoFit/>
          </a:bodyPr>
          <a:lstStyle/>
          <a:p>
            <a:pPr marL="12700" marR="5080">
              <a:lnSpc>
                <a:spcPts val="5810"/>
              </a:lnSpc>
              <a:spcBef>
                <a:spcPts val="850"/>
              </a:spcBef>
            </a:pPr>
            <a:r>
              <a:rPr sz="5400" dirty="0"/>
              <a:t>Questions</a:t>
            </a:r>
            <a:r>
              <a:rPr sz="5400" spc="-114" dirty="0"/>
              <a:t> </a:t>
            </a:r>
            <a:r>
              <a:rPr sz="5400" spc="-25" dirty="0"/>
              <a:t>to </a:t>
            </a:r>
            <a:r>
              <a:rPr sz="5400" dirty="0"/>
              <a:t>think</a:t>
            </a:r>
            <a:r>
              <a:rPr sz="5400" spc="-25" dirty="0"/>
              <a:t> </a:t>
            </a:r>
            <a:r>
              <a:rPr sz="5400" spc="-10" dirty="0"/>
              <a:t>about…</a:t>
            </a:r>
            <a:endParaRPr sz="5400"/>
          </a:p>
        </p:txBody>
      </p:sp>
      <p:grpSp>
        <p:nvGrpSpPr>
          <p:cNvPr id="3" name="object 3"/>
          <p:cNvGrpSpPr/>
          <p:nvPr/>
        </p:nvGrpSpPr>
        <p:grpSpPr>
          <a:xfrm>
            <a:off x="617855" y="2552941"/>
            <a:ext cx="3519170" cy="90805"/>
            <a:chOff x="617855" y="2552941"/>
            <a:chExt cx="3519170" cy="90805"/>
          </a:xfrm>
        </p:grpSpPr>
        <p:sp>
          <p:nvSpPr>
            <p:cNvPr id="4" name="object 4"/>
            <p:cNvSpPr/>
            <p:nvPr/>
          </p:nvSpPr>
          <p:spPr>
            <a:xfrm>
              <a:off x="639376" y="2577163"/>
              <a:ext cx="3475990" cy="42545"/>
            </a:xfrm>
            <a:custGeom>
              <a:avLst/>
              <a:gdLst/>
              <a:ahLst/>
              <a:cxnLst/>
              <a:rect l="l" t="t" r="r" b="b"/>
              <a:pathLst>
                <a:path w="3475990" h="42544">
                  <a:moveTo>
                    <a:pt x="279528" y="0"/>
                  </a:moveTo>
                  <a:lnTo>
                    <a:pt x="233093" y="77"/>
                  </a:lnTo>
                  <a:lnTo>
                    <a:pt x="187729" y="734"/>
                  </a:lnTo>
                  <a:lnTo>
                    <a:pt x="142621" y="2005"/>
                  </a:lnTo>
                  <a:lnTo>
                    <a:pt x="96957" y="3922"/>
                  </a:lnTo>
                  <a:lnTo>
                    <a:pt x="49922" y="6519"/>
                  </a:lnTo>
                  <a:lnTo>
                    <a:pt x="703" y="9830"/>
                  </a:lnTo>
                  <a:lnTo>
                    <a:pt x="0" y="13578"/>
                  </a:lnTo>
                  <a:lnTo>
                    <a:pt x="892" y="24119"/>
                  </a:lnTo>
                  <a:lnTo>
                    <a:pt x="703" y="28118"/>
                  </a:lnTo>
                  <a:lnTo>
                    <a:pt x="112779" y="30208"/>
                  </a:lnTo>
                  <a:lnTo>
                    <a:pt x="222566" y="31369"/>
                  </a:lnTo>
                  <a:lnTo>
                    <a:pt x="329871" y="31742"/>
                  </a:lnTo>
                  <a:lnTo>
                    <a:pt x="434500" y="31464"/>
                  </a:lnTo>
                  <a:lnTo>
                    <a:pt x="586002" y="30132"/>
                  </a:lnTo>
                  <a:lnTo>
                    <a:pt x="774184" y="27328"/>
                  </a:lnTo>
                  <a:lnTo>
                    <a:pt x="1000030" y="22143"/>
                  </a:lnTo>
                  <a:lnTo>
                    <a:pt x="1097103" y="20708"/>
                  </a:lnTo>
                  <a:lnTo>
                    <a:pt x="1147835" y="20387"/>
                  </a:lnTo>
                  <a:lnTo>
                    <a:pt x="1200282" y="20418"/>
                  </a:lnTo>
                  <a:lnTo>
                    <a:pt x="1254632" y="20865"/>
                  </a:lnTo>
                  <a:lnTo>
                    <a:pt x="1311074" y="21793"/>
                  </a:lnTo>
                  <a:lnTo>
                    <a:pt x="1369796" y="23268"/>
                  </a:lnTo>
                  <a:lnTo>
                    <a:pt x="1430986" y="25355"/>
                  </a:lnTo>
                  <a:lnTo>
                    <a:pt x="1494832" y="28118"/>
                  </a:lnTo>
                  <a:lnTo>
                    <a:pt x="1567794" y="30716"/>
                  </a:lnTo>
                  <a:lnTo>
                    <a:pt x="1636275" y="31546"/>
                  </a:lnTo>
                  <a:lnTo>
                    <a:pt x="1700488" y="30972"/>
                  </a:lnTo>
                  <a:lnTo>
                    <a:pt x="1760648" y="29359"/>
                  </a:lnTo>
                  <a:lnTo>
                    <a:pt x="1816970" y="27069"/>
                  </a:lnTo>
                  <a:lnTo>
                    <a:pt x="1918952" y="21920"/>
                  </a:lnTo>
                  <a:lnTo>
                    <a:pt x="1965041" y="19788"/>
                  </a:lnTo>
                  <a:lnTo>
                    <a:pt x="2008147" y="18436"/>
                  </a:lnTo>
                  <a:lnTo>
                    <a:pt x="2048485" y="18230"/>
                  </a:lnTo>
                  <a:lnTo>
                    <a:pt x="2086269" y="19531"/>
                  </a:lnTo>
                  <a:lnTo>
                    <a:pt x="2121712" y="22706"/>
                  </a:lnTo>
                  <a:lnTo>
                    <a:pt x="2155029" y="28118"/>
                  </a:lnTo>
                  <a:lnTo>
                    <a:pt x="2188410" y="33879"/>
                  </a:lnTo>
                  <a:lnTo>
                    <a:pt x="2224026" y="37985"/>
                  </a:lnTo>
                  <a:lnTo>
                    <a:pt x="2262057" y="40626"/>
                  </a:lnTo>
                  <a:lnTo>
                    <a:pt x="2302685" y="41991"/>
                  </a:lnTo>
                  <a:lnTo>
                    <a:pt x="2346092" y="42269"/>
                  </a:lnTo>
                  <a:lnTo>
                    <a:pt x="2392461" y="41651"/>
                  </a:lnTo>
                  <a:lnTo>
                    <a:pt x="2441973" y="40325"/>
                  </a:lnTo>
                  <a:lnTo>
                    <a:pt x="2675085" y="31733"/>
                  </a:lnTo>
                  <a:lnTo>
                    <a:pt x="2743038" y="29711"/>
                  </a:lnTo>
                  <a:lnTo>
                    <a:pt x="2815226" y="28118"/>
                  </a:lnTo>
                  <a:lnTo>
                    <a:pt x="2887253" y="27056"/>
                  </a:lnTo>
                  <a:lnTo>
                    <a:pt x="2954779" y="26449"/>
                  </a:lnTo>
                  <a:lnTo>
                    <a:pt x="3018067" y="26223"/>
                  </a:lnTo>
                  <a:lnTo>
                    <a:pt x="3132973" y="26606"/>
                  </a:lnTo>
                  <a:lnTo>
                    <a:pt x="3323443" y="28584"/>
                  </a:lnTo>
                  <a:lnTo>
                    <a:pt x="3403197" y="28961"/>
                  </a:lnTo>
                  <a:lnTo>
                    <a:pt x="3440120" y="28730"/>
                  </a:lnTo>
                  <a:lnTo>
                    <a:pt x="3475423" y="28118"/>
                  </a:lnTo>
                  <a:lnTo>
                    <a:pt x="3475423" y="9830"/>
                  </a:lnTo>
                  <a:lnTo>
                    <a:pt x="3404512" y="8103"/>
                  </a:lnTo>
                  <a:lnTo>
                    <a:pt x="3336138" y="6897"/>
                  </a:lnTo>
                  <a:lnTo>
                    <a:pt x="3270283" y="6151"/>
                  </a:lnTo>
                  <a:lnTo>
                    <a:pt x="3206927" y="5806"/>
                  </a:lnTo>
                  <a:lnTo>
                    <a:pt x="3146052" y="5802"/>
                  </a:lnTo>
                  <a:lnTo>
                    <a:pt x="3087639" y="6081"/>
                  </a:lnTo>
                  <a:lnTo>
                    <a:pt x="2978127" y="7248"/>
                  </a:lnTo>
                  <a:lnTo>
                    <a:pt x="2746139" y="10949"/>
                  </a:lnTo>
                  <a:lnTo>
                    <a:pt x="2669670" y="11495"/>
                  </a:lnTo>
                  <a:lnTo>
                    <a:pt x="2634860" y="11331"/>
                  </a:lnTo>
                  <a:lnTo>
                    <a:pt x="2602308" y="10795"/>
                  </a:lnTo>
                  <a:lnTo>
                    <a:pt x="2526331" y="8585"/>
                  </a:lnTo>
                  <a:lnTo>
                    <a:pt x="2477451" y="8304"/>
                  </a:lnTo>
                  <a:lnTo>
                    <a:pt x="2426124" y="8766"/>
                  </a:lnTo>
                  <a:lnTo>
                    <a:pt x="2373122" y="9748"/>
                  </a:lnTo>
                  <a:lnTo>
                    <a:pt x="2211772" y="13613"/>
                  </a:lnTo>
                  <a:lnTo>
                    <a:pt x="2159777" y="14469"/>
                  </a:lnTo>
                  <a:lnTo>
                    <a:pt x="2109960" y="14739"/>
                  </a:lnTo>
                  <a:lnTo>
                    <a:pt x="2063094" y="14204"/>
                  </a:lnTo>
                  <a:lnTo>
                    <a:pt x="2019948" y="12641"/>
                  </a:lnTo>
                  <a:lnTo>
                    <a:pt x="1981293" y="9830"/>
                  </a:lnTo>
                  <a:lnTo>
                    <a:pt x="1944892" y="6783"/>
                  </a:lnTo>
                  <a:lnTo>
                    <a:pt x="1907687" y="4600"/>
                  </a:lnTo>
                  <a:lnTo>
                    <a:pt x="1869220" y="3187"/>
                  </a:lnTo>
                  <a:lnTo>
                    <a:pt x="1829032" y="2452"/>
                  </a:lnTo>
                  <a:lnTo>
                    <a:pt x="1786666" y="2303"/>
                  </a:lnTo>
                  <a:lnTo>
                    <a:pt x="1741663" y="2645"/>
                  </a:lnTo>
                  <a:lnTo>
                    <a:pt x="1693564" y="3386"/>
                  </a:lnTo>
                  <a:lnTo>
                    <a:pt x="1461044" y="8485"/>
                  </a:lnTo>
                  <a:lnTo>
                    <a:pt x="1127143" y="14662"/>
                  </a:lnTo>
                  <a:lnTo>
                    <a:pt x="1031778" y="15877"/>
                  </a:lnTo>
                  <a:lnTo>
                    <a:pt x="937252" y="16273"/>
                  </a:lnTo>
                  <a:lnTo>
                    <a:pt x="889286" y="16079"/>
                  </a:lnTo>
                  <a:lnTo>
                    <a:pt x="840309" y="15579"/>
                  </a:lnTo>
                  <a:lnTo>
                    <a:pt x="789915" y="14738"/>
                  </a:lnTo>
                  <a:lnTo>
                    <a:pt x="737695" y="13522"/>
                  </a:lnTo>
                  <a:lnTo>
                    <a:pt x="683243" y="11897"/>
                  </a:lnTo>
                  <a:lnTo>
                    <a:pt x="556217" y="7133"/>
                  </a:lnTo>
                  <a:lnTo>
                    <a:pt x="433384" y="2909"/>
                  </a:lnTo>
                  <a:lnTo>
                    <a:pt x="378859" y="1449"/>
                  </a:lnTo>
                  <a:lnTo>
                    <a:pt x="327845" y="468"/>
                  </a:lnTo>
                  <a:lnTo>
                    <a:pt x="279528" y="0"/>
                  </a:lnTo>
                  <a:close/>
                </a:path>
              </a:pathLst>
            </a:custGeom>
            <a:solidFill>
              <a:srgbClr val="ED7D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0080" y="2575166"/>
              <a:ext cx="3474720" cy="46355"/>
            </a:xfrm>
            <a:custGeom>
              <a:avLst/>
              <a:gdLst/>
              <a:ahLst/>
              <a:cxnLst/>
              <a:rect l="l" t="t" r="r" b="b"/>
              <a:pathLst>
                <a:path w="3474720" h="46355">
                  <a:moveTo>
                    <a:pt x="0" y="11827"/>
                  </a:moveTo>
                  <a:lnTo>
                    <a:pt x="48766" y="9517"/>
                  </a:lnTo>
                  <a:lnTo>
                    <a:pt x="98697" y="8641"/>
                  </a:lnTo>
                  <a:lnTo>
                    <a:pt x="149537" y="8928"/>
                  </a:lnTo>
                  <a:lnTo>
                    <a:pt x="201026" y="10109"/>
                  </a:lnTo>
                  <a:lnTo>
                    <a:pt x="252907" y="11916"/>
                  </a:lnTo>
                  <a:lnTo>
                    <a:pt x="304923" y="14078"/>
                  </a:lnTo>
                  <a:lnTo>
                    <a:pt x="356815" y="16326"/>
                  </a:lnTo>
                  <a:lnTo>
                    <a:pt x="408326" y="18390"/>
                  </a:lnTo>
                  <a:lnTo>
                    <a:pt x="459198" y="20001"/>
                  </a:lnTo>
                  <a:lnTo>
                    <a:pt x="509172" y="20890"/>
                  </a:lnTo>
                  <a:lnTo>
                    <a:pt x="557992" y="20786"/>
                  </a:lnTo>
                  <a:lnTo>
                    <a:pt x="605399" y="19421"/>
                  </a:lnTo>
                  <a:lnTo>
                    <a:pt x="651135" y="16524"/>
                  </a:lnTo>
                  <a:lnTo>
                    <a:pt x="694944" y="11827"/>
                  </a:lnTo>
                  <a:lnTo>
                    <a:pt x="741609" y="7014"/>
                  </a:lnTo>
                  <a:lnTo>
                    <a:pt x="789427" y="4542"/>
                  </a:lnTo>
                  <a:lnTo>
                    <a:pt x="838271" y="3992"/>
                  </a:lnTo>
                  <a:lnTo>
                    <a:pt x="888013" y="4945"/>
                  </a:lnTo>
                  <a:lnTo>
                    <a:pt x="938526" y="6979"/>
                  </a:lnTo>
                  <a:lnTo>
                    <a:pt x="989684" y="9677"/>
                  </a:lnTo>
                  <a:lnTo>
                    <a:pt x="1041358" y="12616"/>
                  </a:lnTo>
                  <a:lnTo>
                    <a:pt x="1093422" y="15378"/>
                  </a:lnTo>
                  <a:lnTo>
                    <a:pt x="1145749" y="17542"/>
                  </a:lnTo>
                  <a:lnTo>
                    <a:pt x="1198211" y="18689"/>
                  </a:lnTo>
                  <a:lnTo>
                    <a:pt x="1250682" y="18399"/>
                  </a:lnTo>
                  <a:lnTo>
                    <a:pt x="1303034" y="16252"/>
                  </a:lnTo>
                  <a:lnTo>
                    <a:pt x="1355141" y="11827"/>
                  </a:lnTo>
                  <a:lnTo>
                    <a:pt x="1407317" y="7405"/>
                  </a:lnTo>
                  <a:lnTo>
                    <a:pt x="1459857" y="5265"/>
                  </a:lnTo>
                  <a:lnTo>
                    <a:pt x="1512598" y="4984"/>
                  </a:lnTo>
                  <a:lnTo>
                    <a:pt x="1565377" y="6143"/>
                  </a:lnTo>
                  <a:lnTo>
                    <a:pt x="1618033" y="8319"/>
                  </a:lnTo>
                  <a:lnTo>
                    <a:pt x="1670402" y="11092"/>
                  </a:lnTo>
                  <a:lnTo>
                    <a:pt x="1722323" y="14040"/>
                  </a:lnTo>
                  <a:lnTo>
                    <a:pt x="1773633" y="16743"/>
                  </a:lnTo>
                  <a:lnTo>
                    <a:pt x="1824169" y="18778"/>
                  </a:lnTo>
                  <a:lnTo>
                    <a:pt x="1873771" y="19726"/>
                  </a:lnTo>
                  <a:lnTo>
                    <a:pt x="1922274" y="19164"/>
                  </a:lnTo>
                  <a:lnTo>
                    <a:pt x="1969517" y="16671"/>
                  </a:lnTo>
                  <a:lnTo>
                    <a:pt x="2015338" y="11827"/>
                  </a:lnTo>
                  <a:lnTo>
                    <a:pt x="2054391" y="7178"/>
                  </a:lnTo>
                  <a:lnTo>
                    <a:pt x="2093682" y="3815"/>
                  </a:lnTo>
                  <a:lnTo>
                    <a:pt x="2133549" y="1592"/>
                  </a:lnTo>
                  <a:lnTo>
                    <a:pt x="2174328" y="368"/>
                  </a:lnTo>
                  <a:lnTo>
                    <a:pt x="2216358" y="0"/>
                  </a:lnTo>
                  <a:lnTo>
                    <a:pt x="2259976" y="343"/>
                  </a:lnTo>
                  <a:lnTo>
                    <a:pt x="2305521" y="1254"/>
                  </a:lnTo>
                  <a:lnTo>
                    <a:pt x="2353331" y="2591"/>
                  </a:lnTo>
                  <a:lnTo>
                    <a:pt x="2403742" y="4210"/>
                  </a:lnTo>
                  <a:lnTo>
                    <a:pt x="2457094" y="5968"/>
                  </a:lnTo>
                  <a:lnTo>
                    <a:pt x="2513723" y="7722"/>
                  </a:lnTo>
                  <a:lnTo>
                    <a:pt x="2573968" y="9328"/>
                  </a:lnTo>
                  <a:lnTo>
                    <a:pt x="2638167" y="10643"/>
                  </a:lnTo>
                  <a:lnTo>
                    <a:pt x="2706657" y="11524"/>
                  </a:lnTo>
                  <a:lnTo>
                    <a:pt x="2779776" y="11827"/>
                  </a:lnTo>
                  <a:lnTo>
                    <a:pt x="2857028" y="11575"/>
                  </a:lnTo>
                  <a:lnTo>
                    <a:pt x="2927348" y="10958"/>
                  </a:lnTo>
                  <a:lnTo>
                    <a:pt x="2991407" y="10076"/>
                  </a:lnTo>
                  <a:lnTo>
                    <a:pt x="3049875" y="9031"/>
                  </a:lnTo>
                  <a:lnTo>
                    <a:pt x="3103424" y="7924"/>
                  </a:lnTo>
                  <a:lnTo>
                    <a:pt x="3152725" y="6855"/>
                  </a:lnTo>
                  <a:lnTo>
                    <a:pt x="3198449" y="5926"/>
                  </a:lnTo>
                  <a:lnTo>
                    <a:pt x="3241266" y="5238"/>
                  </a:lnTo>
                  <a:lnTo>
                    <a:pt x="3281849" y="4892"/>
                  </a:lnTo>
                  <a:lnTo>
                    <a:pt x="3320867" y="4989"/>
                  </a:lnTo>
                  <a:lnTo>
                    <a:pt x="3358992" y="5630"/>
                  </a:lnTo>
                  <a:lnTo>
                    <a:pt x="3396895" y="6916"/>
                  </a:lnTo>
                  <a:lnTo>
                    <a:pt x="3435247" y="8948"/>
                  </a:lnTo>
                  <a:lnTo>
                    <a:pt x="3474720" y="11827"/>
                  </a:lnTo>
                  <a:lnTo>
                    <a:pt x="3474286" y="19378"/>
                  </a:lnTo>
                  <a:lnTo>
                    <a:pt x="3474253" y="21649"/>
                  </a:lnTo>
                  <a:lnTo>
                    <a:pt x="3474720" y="30115"/>
                  </a:lnTo>
                  <a:lnTo>
                    <a:pt x="3422445" y="31916"/>
                  </a:lnTo>
                  <a:lnTo>
                    <a:pt x="3369076" y="32519"/>
                  </a:lnTo>
                  <a:lnTo>
                    <a:pt x="3314990" y="32154"/>
                  </a:lnTo>
                  <a:lnTo>
                    <a:pt x="3260559" y="31051"/>
                  </a:lnTo>
                  <a:lnTo>
                    <a:pt x="3206159" y="29441"/>
                  </a:lnTo>
                  <a:lnTo>
                    <a:pt x="3152165" y="27554"/>
                  </a:lnTo>
                  <a:lnTo>
                    <a:pt x="3098951" y="25620"/>
                  </a:lnTo>
                  <a:lnTo>
                    <a:pt x="3046892" y="23870"/>
                  </a:lnTo>
                  <a:lnTo>
                    <a:pt x="2996362" y="22533"/>
                  </a:lnTo>
                  <a:lnTo>
                    <a:pt x="2947737" y="21841"/>
                  </a:lnTo>
                  <a:lnTo>
                    <a:pt x="2901392" y="22022"/>
                  </a:lnTo>
                  <a:lnTo>
                    <a:pt x="2857699" y="23308"/>
                  </a:lnTo>
                  <a:lnTo>
                    <a:pt x="2817036" y="25929"/>
                  </a:lnTo>
                  <a:lnTo>
                    <a:pt x="2779776" y="30115"/>
                  </a:lnTo>
                  <a:lnTo>
                    <a:pt x="2736294" y="35146"/>
                  </a:lnTo>
                  <a:lnTo>
                    <a:pt x="2689069" y="38597"/>
                  </a:lnTo>
                  <a:lnTo>
                    <a:pt x="2638909" y="40670"/>
                  </a:lnTo>
                  <a:lnTo>
                    <a:pt x="2586626" y="41562"/>
                  </a:lnTo>
                  <a:lnTo>
                    <a:pt x="2533028" y="41473"/>
                  </a:lnTo>
                  <a:lnTo>
                    <a:pt x="2478926" y="40602"/>
                  </a:lnTo>
                  <a:lnTo>
                    <a:pt x="2425129" y="39149"/>
                  </a:lnTo>
                  <a:lnTo>
                    <a:pt x="2372447" y="37312"/>
                  </a:lnTo>
                  <a:lnTo>
                    <a:pt x="2321691" y="35291"/>
                  </a:lnTo>
                  <a:lnTo>
                    <a:pt x="2273670" y="33285"/>
                  </a:lnTo>
                  <a:lnTo>
                    <a:pt x="2229194" y="31494"/>
                  </a:lnTo>
                  <a:lnTo>
                    <a:pt x="2189074" y="30115"/>
                  </a:lnTo>
                  <a:lnTo>
                    <a:pt x="2153052" y="28865"/>
                  </a:lnTo>
                  <a:lnTo>
                    <a:pt x="2114544" y="27258"/>
                  </a:lnTo>
                  <a:lnTo>
                    <a:pt x="2073556" y="25449"/>
                  </a:lnTo>
                  <a:lnTo>
                    <a:pt x="2030095" y="23591"/>
                  </a:lnTo>
                  <a:lnTo>
                    <a:pt x="1984169" y="21838"/>
                  </a:lnTo>
                  <a:lnTo>
                    <a:pt x="1935785" y="20345"/>
                  </a:lnTo>
                  <a:lnTo>
                    <a:pt x="1884950" y="19266"/>
                  </a:lnTo>
                  <a:lnTo>
                    <a:pt x="1831672" y="18755"/>
                  </a:lnTo>
                  <a:lnTo>
                    <a:pt x="1775957" y="18966"/>
                  </a:lnTo>
                  <a:lnTo>
                    <a:pt x="1717813" y="20054"/>
                  </a:lnTo>
                  <a:lnTo>
                    <a:pt x="1657246" y="22172"/>
                  </a:lnTo>
                  <a:lnTo>
                    <a:pt x="1594265" y="25474"/>
                  </a:lnTo>
                  <a:lnTo>
                    <a:pt x="1528877" y="30115"/>
                  </a:lnTo>
                  <a:lnTo>
                    <a:pt x="1463866" y="34994"/>
                  </a:lnTo>
                  <a:lnTo>
                    <a:pt x="1401893" y="38929"/>
                  </a:lnTo>
                  <a:lnTo>
                    <a:pt x="1342776" y="41957"/>
                  </a:lnTo>
                  <a:lnTo>
                    <a:pt x="1286333" y="44113"/>
                  </a:lnTo>
                  <a:lnTo>
                    <a:pt x="1232383" y="45432"/>
                  </a:lnTo>
                  <a:lnTo>
                    <a:pt x="1180742" y="45950"/>
                  </a:lnTo>
                  <a:lnTo>
                    <a:pt x="1131231" y="45702"/>
                  </a:lnTo>
                  <a:lnTo>
                    <a:pt x="1083666" y="44724"/>
                  </a:lnTo>
                  <a:lnTo>
                    <a:pt x="1037866" y="43050"/>
                  </a:lnTo>
                  <a:lnTo>
                    <a:pt x="993649" y="40717"/>
                  </a:lnTo>
                  <a:lnTo>
                    <a:pt x="950834" y="37760"/>
                  </a:lnTo>
                  <a:lnTo>
                    <a:pt x="909238" y="34214"/>
                  </a:lnTo>
                  <a:lnTo>
                    <a:pt x="868680" y="30115"/>
                  </a:lnTo>
                  <a:lnTo>
                    <a:pt x="835131" y="27419"/>
                  </a:lnTo>
                  <a:lnTo>
                    <a:pt x="796236" y="25894"/>
                  </a:lnTo>
                  <a:lnTo>
                    <a:pt x="752624" y="25374"/>
                  </a:lnTo>
                  <a:lnTo>
                    <a:pt x="704927" y="25691"/>
                  </a:lnTo>
                  <a:lnTo>
                    <a:pt x="653775" y="26678"/>
                  </a:lnTo>
                  <a:lnTo>
                    <a:pt x="599799" y="28169"/>
                  </a:lnTo>
                  <a:lnTo>
                    <a:pt x="543628" y="29998"/>
                  </a:lnTo>
                  <a:lnTo>
                    <a:pt x="485895" y="31996"/>
                  </a:lnTo>
                  <a:lnTo>
                    <a:pt x="427229" y="33998"/>
                  </a:lnTo>
                  <a:lnTo>
                    <a:pt x="368261" y="35836"/>
                  </a:lnTo>
                  <a:lnTo>
                    <a:pt x="309621" y="37344"/>
                  </a:lnTo>
                  <a:lnTo>
                    <a:pt x="251941" y="38355"/>
                  </a:lnTo>
                  <a:lnTo>
                    <a:pt x="195850" y="38702"/>
                  </a:lnTo>
                  <a:lnTo>
                    <a:pt x="141981" y="38219"/>
                  </a:lnTo>
                  <a:lnTo>
                    <a:pt x="90962" y="36737"/>
                  </a:lnTo>
                  <a:lnTo>
                    <a:pt x="43424" y="34092"/>
                  </a:lnTo>
                  <a:lnTo>
                    <a:pt x="0" y="30115"/>
                  </a:lnTo>
                  <a:lnTo>
                    <a:pt x="60" y="23523"/>
                  </a:lnTo>
                  <a:lnTo>
                    <a:pt x="66" y="15585"/>
                  </a:lnTo>
                  <a:lnTo>
                    <a:pt x="0" y="11827"/>
                  </a:lnTo>
                  <a:close/>
                </a:path>
              </a:pathLst>
            </a:custGeom>
            <a:ln w="44450">
              <a:solidFill>
                <a:srgbClr val="ED7D3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718819" y="2804667"/>
            <a:ext cx="4691381" cy="9541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ts val="2300"/>
              </a:lnSpc>
              <a:buFont typeface="Arial MT"/>
              <a:buChar char="•"/>
              <a:tabLst>
                <a:tab pos="240665" algn="l"/>
              </a:tabLst>
            </a:pPr>
            <a:r>
              <a:rPr sz="2200" dirty="0">
                <a:latin typeface="Calibri"/>
                <a:cs typeface="Calibri"/>
              </a:rPr>
              <a:t>What</a:t>
            </a:r>
            <a:r>
              <a:rPr sz="2200" spc="-4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type</a:t>
            </a:r>
            <a:r>
              <a:rPr sz="2200" spc="-3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of</a:t>
            </a:r>
            <a:r>
              <a:rPr sz="2200" spc="-4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information</a:t>
            </a:r>
            <a:r>
              <a:rPr sz="2200" spc="-45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is</a:t>
            </a:r>
            <a:r>
              <a:rPr lang="en-US" sz="2200" spc="-25" dirty="0">
                <a:latin typeface="Calibri"/>
                <a:cs typeface="Calibri"/>
              </a:rPr>
              <a:t> found in </a:t>
            </a:r>
            <a:r>
              <a:rPr lang="en-CA" sz="2200" dirty="0">
                <a:latin typeface="Calibri"/>
                <a:cs typeface="Calibri"/>
              </a:rPr>
              <a:t>Episode</a:t>
            </a:r>
            <a:r>
              <a:rPr lang="en-CA" sz="2200" spc="-40" dirty="0">
                <a:latin typeface="Calibri"/>
                <a:cs typeface="Calibri"/>
              </a:rPr>
              <a:t> </a:t>
            </a:r>
            <a:r>
              <a:rPr lang="en-CA" sz="2200" spc="-20" dirty="0">
                <a:latin typeface="Calibri"/>
                <a:cs typeface="Calibri"/>
              </a:rPr>
              <a:t>File?</a:t>
            </a:r>
            <a:endParaRPr lang="en-CA" sz="22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endParaRPr sz="220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18819" y="4008026"/>
            <a:ext cx="4386581" cy="624595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240665" indent="-227965">
              <a:lnSpc>
                <a:spcPts val="2300"/>
              </a:lnSpc>
              <a:spcBef>
                <a:spcPts val="170"/>
              </a:spcBef>
              <a:buFont typeface="Arial MT"/>
              <a:buChar char="•"/>
              <a:tabLst>
                <a:tab pos="240665" algn="l"/>
              </a:tabLst>
            </a:pPr>
            <a:r>
              <a:rPr lang="en-CA" sz="2200" dirty="0">
                <a:latin typeface="Calibri"/>
                <a:cs typeface="Calibri"/>
              </a:rPr>
              <a:t>What type of information is found in Main File?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646810" y="5513522"/>
            <a:ext cx="4691380" cy="603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0665" indent="-227965">
              <a:lnSpc>
                <a:spcPts val="23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sz="2200" dirty="0">
                <a:latin typeface="Calibri"/>
                <a:cs typeface="Calibri"/>
              </a:rPr>
              <a:t>What are some limitations to</a:t>
            </a:r>
            <a:r>
              <a:rPr lang="en-US" sz="2200" dirty="0">
                <a:latin typeface="Calibri"/>
                <a:cs typeface="Calibri"/>
              </a:rPr>
              <a:t> using time use data?</a:t>
            </a:r>
            <a:endParaRPr sz="2200" dirty="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34409" y="6109794"/>
            <a:ext cx="2617470" cy="2949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265" indent="-227965">
              <a:lnSpc>
                <a:spcPts val="2200"/>
              </a:lnSpc>
              <a:buFont typeface="Arial MT"/>
              <a:buChar char="•"/>
              <a:tabLst>
                <a:tab pos="469265" algn="l"/>
              </a:tabLst>
            </a:pPr>
            <a:r>
              <a:rPr sz="1900" dirty="0">
                <a:latin typeface="Calibri"/>
                <a:cs typeface="Calibri"/>
              </a:rPr>
              <a:t>What</a:t>
            </a:r>
            <a:r>
              <a:rPr sz="1900" spc="-35" dirty="0">
                <a:latin typeface="Calibri"/>
                <a:cs typeface="Calibri"/>
              </a:rPr>
              <a:t> </a:t>
            </a:r>
            <a:r>
              <a:rPr sz="1900" dirty="0">
                <a:latin typeface="Calibri"/>
                <a:cs typeface="Calibri"/>
              </a:rPr>
              <a:t>CAN’T</a:t>
            </a:r>
            <a:r>
              <a:rPr sz="1900" spc="-30" dirty="0">
                <a:latin typeface="Calibri"/>
                <a:cs typeface="Calibri"/>
              </a:rPr>
              <a:t> </a:t>
            </a:r>
            <a:r>
              <a:rPr sz="1900" dirty="0">
                <a:latin typeface="Calibri"/>
                <a:cs typeface="Calibri"/>
              </a:rPr>
              <a:t>it</a:t>
            </a:r>
            <a:r>
              <a:rPr sz="1900" spc="-30" dirty="0">
                <a:latin typeface="Calibri"/>
                <a:cs typeface="Calibri"/>
              </a:rPr>
              <a:t> </a:t>
            </a:r>
            <a:r>
              <a:rPr sz="1900" dirty="0">
                <a:latin typeface="Calibri"/>
                <a:cs typeface="Calibri"/>
              </a:rPr>
              <a:t>tell</a:t>
            </a:r>
            <a:r>
              <a:rPr sz="1900" spc="-30" dirty="0">
                <a:latin typeface="Calibri"/>
                <a:cs typeface="Calibri"/>
              </a:rPr>
              <a:t> </a:t>
            </a:r>
            <a:r>
              <a:rPr sz="1900" spc="-25" dirty="0">
                <a:latin typeface="Calibri"/>
                <a:cs typeface="Calibri"/>
              </a:rPr>
              <a:t>us?</a:t>
            </a:r>
            <a:endParaRPr sz="1900" dirty="0">
              <a:latin typeface="Calibri"/>
              <a:cs typeface="Calibri"/>
            </a:endParaRPr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17124" y="79"/>
            <a:ext cx="6878739" cy="6857921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15</a:t>
            </a:fld>
            <a:endParaRPr spc="-25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784729-97A6-D9BC-8F45-31A9E79E8A4D}"/>
              </a:ext>
            </a:extLst>
          </p:cNvPr>
          <p:cNvSpPr txBox="1"/>
          <p:nvPr/>
        </p:nvSpPr>
        <p:spPr>
          <a:xfrm>
            <a:off x="934409" y="3405038"/>
            <a:ext cx="41579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0665" indent="-227965"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lang="en-CA" sz="2000" dirty="0">
                <a:latin typeface="Calibri"/>
                <a:cs typeface="Calibri"/>
              </a:rPr>
              <a:t>When</a:t>
            </a:r>
            <a:r>
              <a:rPr lang="en-CA" sz="2000" spc="-4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do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we</a:t>
            </a:r>
            <a:r>
              <a:rPr lang="en-CA" sz="2000" spc="-3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want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to</a:t>
            </a:r>
            <a:r>
              <a:rPr lang="en-CA" sz="2000" spc="-4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use</a:t>
            </a:r>
            <a:r>
              <a:rPr lang="en-CA" sz="2000" spc="-35" dirty="0">
                <a:latin typeface="Calibri"/>
                <a:cs typeface="Calibri"/>
              </a:rPr>
              <a:t> </a:t>
            </a:r>
            <a:r>
              <a:rPr lang="en-CA" sz="2000" spc="-20" dirty="0">
                <a:latin typeface="Calibri"/>
                <a:cs typeface="Calibri"/>
              </a:rPr>
              <a:t>this data?</a:t>
            </a:r>
            <a:endParaRPr lang="en-CA" sz="2000" dirty="0">
              <a:latin typeface="Calibri"/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372A6F-4ABB-CE04-8E6D-AE041D83C098}"/>
              </a:ext>
            </a:extLst>
          </p:cNvPr>
          <p:cNvSpPr txBox="1"/>
          <p:nvPr/>
        </p:nvSpPr>
        <p:spPr>
          <a:xfrm>
            <a:off x="1050587" y="4626114"/>
            <a:ext cx="415798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0665" indent="-227965">
              <a:lnSpc>
                <a:spcPts val="2300"/>
              </a:lnSpc>
              <a:spcBef>
                <a:spcPts val="100"/>
              </a:spcBef>
              <a:buFont typeface="Arial MT"/>
              <a:buChar char="•"/>
              <a:tabLst>
                <a:tab pos="240665" algn="l"/>
              </a:tabLst>
            </a:pPr>
            <a:r>
              <a:rPr lang="en-CA" sz="2000" dirty="0">
                <a:latin typeface="Calibri"/>
                <a:cs typeface="Calibri"/>
              </a:rPr>
              <a:t>How can we link episode file and main file?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44169" y="1191768"/>
            <a:ext cx="6282690" cy="650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100" dirty="0"/>
              <a:t>How</a:t>
            </a:r>
            <a:r>
              <a:rPr sz="4100" spc="-50" dirty="0"/>
              <a:t> </a:t>
            </a:r>
            <a:r>
              <a:rPr sz="4100" dirty="0"/>
              <a:t>do</a:t>
            </a:r>
            <a:r>
              <a:rPr sz="4100" spc="-45" dirty="0"/>
              <a:t> </a:t>
            </a:r>
            <a:r>
              <a:rPr sz="4100" dirty="0"/>
              <a:t>you</a:t>
            </a:r>
            <a:r>
              <a:rPr sz="4100" spc="-50" dirty="0"/>
              <a:t> </a:t>
            </a:r>
            <a:r>
              <a:rPr sz="4100" dirty="0"/>
              <a:t>spend</a:t>
            </a:r>
            <a:r>
              <a:rPr sz="4100" spc="-50" dirty="0"/>
              <a:t> </a:t>
            </a:r>
            <a:r>
              <a:rPr sz="4100" dirty="0"/>
              <a:t>your</a:t>
            </a:r>
            <a:r>
              <a:rPr sz="4100" spc="-40" dirty="0"/>
              <a:t> </a:t>
            </a:r>
            <a:r>
              <a:rPr sz="4100" spc="-10" dirty="0"/>
              <a:t>time?</a:t>
            </a:r>
            <a:endParaRPr sz="4100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5044170" y="2394203"/>
            <a:ext cx="6182995" cy="4151393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241300" marR="274320" indent="-228600">
              <a:lnSpc>
                <a:spcPts val="2020"/>
              </a:lnSpc>
              <a:spcBef>
                <a:spcPts val="480"/>
              </a:spcBef>
              <a:buFont typeface="Arial MT"/>
              <a:buChar char="•"/>
              <a:tabLst>
                <a:tab pos="241300" algn="l"/>
              </a:tabLst>
            </a:pPr>
            <a:r>
              <a:rPr dirty="0"/>
              <a:t>The</a:t>
            </a:r>
            <a:r>
              <a:rPr spc="-45" dirty="0"/>
              <a:t> </a:t>
            </a:r>
            <a:r>
              <a:rPr dirty="0"/>
              <a:t>answer</a:t>
            </a:r>
            <a:r>
              <a:rPr spc="-40" dirty="0"/>
              <a:t> </a:t>
            </a:r>
            <a:r>
              <a:rPr dirty="0"/>
              <a:t>to</a:t>
            </a:r>
            <a:r>
              <a:rPr spc="-50" dirty="0"/>
              <a:t> </a:t>
            </a:r>
            <a:r>
              <a:rPr dirty="0"/>
              <a:t>this</a:t>
            </a:r>
            <a:r>
              <a:rPr spc="-40" dirty="0"/>
              <a:t> </a:t>
            </a:r>
            <a:r>
              <a:rPr dirty="0"/>
              <a:t>question</a:t>
            </a:r>
            <a:r>
              <a:rPr spc="-45" dirty="0"/>
              <a:t> </a:t>
            </a:r>
            <a:r>
              <a:rPr dirty="0"/>
              <a:t>can</a:t>
            </a:r>
            <a:r>
              <a:rPr spc="-45" dirty="0"/>
              <a:t> </a:t>
            </a:r>
            <a:r>
              <a:rPr dirty="0"/>
              <a:t>help</a:t>
            </a:r>
            <a:r>
              <a:rPr spc="-45" dirty="0"/>
              <a:t> </a:t>
            </a:r>
            <a:r>
              <a:rPr dirty="0"/>
              <a:t>us</a:t>
            </a:r>
            <a:r>
              <a:rPr spc="-45" dirty="0"/>
              <a:t> </a:t>
            </a:r>
            <a:r>
              <a:rPr spc="-10" dirty="0"/>
              <a:t>understand</a:t>
            </a:r>
            <a:r>
              <a:rPr spc="-45" dirty="0"/>
              <a:t> </a:t>
            </a:r>
            <a:r>
              <a:rPr spc="-25" dirty="0"/>
              <a:t>SO </a:t>
            </a:r>
            <a:r>
              <a:rPr dirty="0"/>
              <a:t>MANY</a:t>
            </a:r>
            <a:r>
              <a:rPr spc="-50" dirty="0"/>
              <a:t> </a:t>
            </a:r>
            <a:r>
              <a:rPr dirty="0"/>
              <a:t>THINGS</a:t>
            </a:r>
            <a:r>
              <a:rPr spc="-45" dirty="0"/>
              <a:t> </a:t>
            </a:r>
            <a:r>
              <a:rPr dirty="0"/>
              <a:t>about</a:t>
            </a:r>
            <a:r>
              <a:rPr spc="-40" dirty="0"/>
              <a:t> </a:t>
            </a:r>
            <a:r>
              <a:rPr spc="-10" dirty="0"/>
              <a:t>society.</a:t>
            </a:r>
          </a:p>
          <a:p>
            <a:pPr>
              <a:lnSpc>
                <a:spcPct val="100000"/>
              </a:lnSpc>
              <a:spcBef>
                <a:spcPts val="1440"/>
              </a:spcBef>
              <a:buFont typeface="Arial MT"/>
              <a:buChar char="•"/>
            </a:pPr>
            <a:endParaRPr spc="-10" dirty="0"/>
          </a:p>
          <a:p>
            <a:pPr marL="241300" marR="5080" indent="-228600">
              <a:lnSpc>
                <a:spcPct val="79000"/>
              </a:lnSpc>
              <a:buFont typeface="Arial MT"/>
              <a:buChar char="•"/>
              <a:tabLst>
                <a:tab pos="241300" algn="l"/>
              </a:tabLst>
            </a:pPr>
            <a:r>
              <a:rPr dirty="0"/>
              <a:t>Time</a:t>
            </a:r>
            <a:r>
              <a:rPr spc="-40" dirty="0"/>
              <a:t> </a:t>
            </a:r>
            <a:r>
              <a:rPr dirty="0"/>
              <a:t>use</a:t>
            </a:r>
            <a:r>
              <a:rPr spc="-35" dirty="0"/>
              <a:t> </a:t>
            </a:r>
            <a:r>
              <a:rPr lang="en-US" spc="-10" dirty="0"/>
              <a:t>survey</a:t>
            </a:r>
            <a:r>
              <a:rPr spc="-45" dirty="0"/>
              <a:t> </a:t>
            </a:r>
            <a:r>
              <a:rPr dirty="0"/>
              <a:t>is</a:t>
            </a:r>
            <a:r>
              <a:rPr spc="-35" dirty="0"/>
              <a:t> </a:t>
            </a:r>
            <a:r>
              <a:rPr dirty="0"/>
              <a:t>used</a:t>
            </a:r>
            <a:r>
              <a:rPr spc="-40" dirty="0"/>
              <a:t> </a:t>
            </a:r>
            <a:r>
              <a:rPr dirty="0"/>
              <a:t>across</a:t>
            </a:r>
            <a:r>
              <a:rPr spc="-40" dirty="0"/>
              <a:t> </a:t>
            </a:r>
            <a:r>
              <a:rPr dirty="0"/>
              <a:t>the</a:t>
            </a:r>
            <a:r>
              <a:rPr spc="-35" dirty="0"/>
              <a:t> </a:t>
            </a:r>
            <a:r>
              <a:rPr dirty="0"/>
              <a:t>social</a:t>
            </a:r>
            <a:r>
              <a:rPr spc="-35" dirty="0"/>
              <a:t> </a:t>
            </a:r>
            <a:r>
              <a:rPr dirty="0"/>
              <a:t>sciences,</a:t>
            </a:r>
            <a:r>
              <a:rPr spc="-45" dirty="0"/>
              <a:t> </a:t>
            </a:r>
            <a:r>
              <a:rPr spc="-20" dirty="0"/>
              <a:t>from </a:t>
            </a:r>
            <a:r>
              <a:rPr dirty="0"/>
              <a:t>urban</a:t>
            </a:r>
            <a:r>
              <a:rPr spc="-55" dirty="0"/>
              <a:t> </a:t>
            </a:r>
            <a:r>
              <a:rPr dirty="0"/>
              <a:t>planning</a:t>
            </a:r>
            <a:r>
              <a:rPr spc="-55" dirty="0"/>
              <a:t> </a:t>
            </a:r>
            <a:r>
              <a:rPr dirty="0"/>
              <a:t>to</a:t>
            </a:r>
            <a:r>
              <a:rPr spc="-55" dirty="0"/>
              <a:t> </a:t>
            </a:r>
            <a:r>
              <a:rPr dirty="0"/>
              <a:t>economics</a:t>
            </a:r>
            <a:r>
              <a:rPr spc="-50" dirty="0"/>
              <a:t> </a:t>
            </a:r>
            <a:r>
              <a:rPr dirty="0"/>
              <a:t>to</a:t>
            </a:r>
            <a:r>
              <a:rPr spc="-55" dirty="0"/>
              <a:t> </a:t>
            </a:r>
            <a:r>
              <a:rPr spc="-10" dirty="0"/>
              <a:t>sociology.</a:t>
            </a:r>
          </a:p>
          <a:p>
            <a:pPr>
              <a:lnSpc>
                <a:spcPct val="100000"/>
              </a:lnSpc>
              <a:spcBef>
                <a:spcPts val="1065"/>
              </a:spcBef>
              <a:buFont typeface="Arial MT"/>
              <a:buChar char="•"/>
            </a:pPr>
            <a:endParaRPr spc="-10" dirty="0"/>
          </a:p>
          <a:p>
            <a:pPr marL="240665" indent="-227965">
              <a:lnSpc>
                <a:spcPct val="100000"/>
              </a:lnSpc>
              <a:buFont typeface="Arial MT"/>
              <a:buChar char="•"/>
              <a:tabLst>
                <a:tab pos="240665" algn="l"/>
              </a:tabLst>
            </a:pPr>
            <a:r>
              <a:rPr dirty="0"/>
              <a:t>At</a:t>
            </a:r>
            <a:r>
              <a:rPr spc="-45" dirty="0"/>
              <a:t> </a:t>
            </a:r>
            <a:r>
              <a:rPr dirty="0"/>
              <a:t>its</a:t>
            </a:r>
            <a:r>
              <a:rPr spc="-45" dirty="0"/>
              <a:t> </a:t>
            </a:r>
            <a:r>
              <a:rPr dirty="0"/>
              <a:t>core,</a:t>
            </a:r>
            <a:r>
              <a:rPr spc="-50" dirty="0"/>
              <a:t> </a:t>
            </a:r>
            <a:r>
              <a:rPr lang="en-US" dirty="0"/>
              <a:t>time use survey usually </a:t>
            </a:r>
            <a:r>
              <a:rPr lang="en-CA" spc="-10" dirty="0"/>
              <a:t>asks</a:t>
            </a:r>
            <a:r>
              <a:rPr spc="-10" dirty="0"/>
              <a:t>:</a:t>
            </a:r>
          </a:p>
          <a:p>
            <a:pPr marL="697865" lvl="1" indent="-227965">
              <a:lnSpc>
                <a:spcPct val="100000"/>
              </a:lnSpc>
              <a:buFont typeface="Arial MT"/>
              <a:buChar char="•"/>
              <a:tabLst>
                <a:tab pos="697865" algn="l"/>
              </a:tabLst>
            </a:pPr>
            <a:r>
              <a:rPr sz="2000" dirty="0">
                <a:latin typeface="Calibri"/>
                <a:cs typeface="Calibri"/>
              </a:rPr>
              <a:t>What</a:t>
            </a:r>
            <a:r>
              <a:rPr sz="2000" spc="-3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do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you</a:t>
            </a:r>
            <a:r>
              <a:rPr sz="2000" spc="-3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do?</a:t>
            </a:r>
            <a:r>
              <a:rPr lang="en-US" sz="2000" spc="-25" dirty="0">
                <a:latin typeface="Calibri"/>
                <a:cs typeface="Calibri"/>
              </a:rPr>
              <a:t>       </a:t>
            </a:r>
            <a:endParaRPr lang="en-US" sz="2000" dirty="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buFont typeface="Arial MT"/>
              <a:buChar char="•"/>
              <a:tabLst>
                <a:tab pos="697865" algn="l"/>
              </a:tabLst>
            </a:pPr>
            <a:r>
              <a:rPr lang="en-US" sz="2000" dirty="0">
                <a:latin typeface="Calibri"/>
                <a:cs typeface="Calibri"/>
              </a:rPr>
              <a:t>When</a:t>
            </a:r>
            <a:r>
              <a:rPr lang="en-US" sz="2000" spc="-30" dirty="0">
                <a:latin typeface="Calibri"/>
                <a:cs typeface="Calibri"/>
              </a:rPr>
              <a:t> </a:t>
            </a:r>
            <a:r>
              <a:rPr lang="en-US" sz="2000" dirty="0">
                <a:latin typeface="Calibri"/>
                <a:cs typeface="Calibri"/>
              </a:rPr>
              <a:t>did</a:t>
            </a:r>
            <a:r>
              <a:rPr lang="en-US" sz="2000" spc="-25" dirty="0">
                <a:latin typeface="Calibri"/>
                <a:cs typeface="Calibri"/>
              </a:rPr>
              <a:t> </a:t>
            </a:r>
            <a:r>
              <a:rPr lang="en-US" sz="2000" dirty="0">
                <a:latin typeface="Calibri"/>
                <a:cs typeface="Calibri"/>
              </a:rPr>
              <a:t>you</a:t>
            </a:r>
            <a:r>
              <a:rPr lang="en-US" sz="2000" spc="-25" dirty="0">
                <a:latin typeface="Calibri"/>
                <a:cs typeface="Calibri"/>
              </a:rPr>
              <a:t> </a:t>
            </a:r>
            <a:r>
              <a:rPr lang="en-US" sz="2000" dirty="0">
                <a:latin typeface="Calibri"/>
                <a:cs typeface="Calibri"/>
              </a:rPr>
              <a:t>do</a:t>
            </a:r>
            <a:r>
              <a:rPr lang="en-US" sz="2000" spc="-35" dirty="0">
                <a:latin typeface="Calibri"/>
                <a:cs typeface="Calibri"/>
              </a:rPr>
              <a:t> </a:t>
            </a:r>
            <a:r>
              <a:rPr lang="en-US" sz="2000" spc="-25" dirty="0">
                <a:latin typeface="Calibri"/>
                <a:cs typeface="Calibri"/>
              </a:rPr>
              <a:t>it?</a:t>
            </a:r>
          </a:p>
          <a:p>
            <a:pPr marL="697865" lvl="1" indent="-227965">
              <a:buFont typeface="Arial MT"/>
              <a:buChar char="•"/>
              <a:tabLst>
                <a:tab pos="697865" algn="l"/>
              </a:tabLst>
            </a:pPr>
            <a:r>
              <a:rPr lang="en-CA" sz="2000" dirty="0">
                <a:latin typeface="Calibri"/>
                <a:cs typeface="Calibri"/>
              </a:rPr>
              <a:t>Who</a:t>
            </a:r>
            <a:r>
              <a:rPr lang="en-CA" sz="2000" spc="-3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did</a:t>
            </a:r>
            <a:r>
              <a:rPr lang="en-CA" sz="2000" spc="-2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you</a:t>
            </a:r>
            <a:r>
              <a:rPr lang="en-CA" sz="2000" spc="-20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do</a:t>
            </a:r>
            <a:r>
              <a:rPr lang="en-CA" sz="2000" spc="-25" dirty="0">
                <a:latin typeface="Calibri"/>
                <a:cs typeface="Calibri"/>
              </a:rPr>
              <a:t> </a:t>
            </a:r>
            <a:r>
              <a:rPr lang="en-CA" sz="2000" dirty="0">
                <a:latin typeface="Calibri"/>
                <a:cs typeface="Calibri"/>
              </a:rPr>
              <a:t>it</a:t>
            </a:r>
            <a:r>
              <a:rPr lang="en-CA" sz="2000" spc="-20" dirty="0">
                <a:latin typeface="Calibri"/>
                <a:cs typeface="Calibri"/>
              </a:rPr>
              <a:t> with?</a:t>
            </a:r>
          </a:p>
          <a:p>
            <a:pPr marL="697865" lvl="1" indent="-227965">
              <a:lnSpc>
                <a:spcPct val="100000"/>
              </a:lnSpc>
              <a:buFont typeface="Arial MT"/>
              <a:buChar char="•"/>
              <a:tabLst>
                <a:tab pos="697865" algn="l"/>
              </a:tabLst>
            </a:pPr>
            <a:r>
              <a:rPr lang="en-CA" sz="2000" spc="-25" dirty="0">
                <a:latin typeface="Calibri"/>
                <a:cs typeface="Calibri"/>
              </a:rPr>
              <a:t>Where did you do it?</a:t>
            </a:r>
          </a:p>
          <a:p>
            <a:pPr marL="697865" lvl="1" indent="-227965">
              <a:lnSpc>
                <a:spcPct val="100000"/>
              </a:lnSpc>
              <a:buFont typeface="Arial MT"/>
              <a:buChar char="•"/>
              <a:tabLst>
                <a:tab pos="697865" algn="l"/>
              </a:tabLst>
            </a:pPr>
            <a:r>
              <a:rPr lang="en-CA" sz="2000" spc="-25" dirty="0">
                <a:latin typeface="Calibri"/>
                <a:cs typeface="Calibri"/>
              </a:rPr>
              <a:t>How did you do it?</a:t>
            </a:r>
            <a:endParaRPr sz="2000" dirty="0">
              <a:latin typeface="Calibri"/>
              <a:cs typeface="Calibri"/>
            </a:endParaRPr>
          </a:p>
          <a:p>
            <a:pPr marL="697865" lvl="1" indent="-227965">
              <a:lnSpc>
                <a:spcPct val="100000"/>
              </a:lnSpc>
              <a:buFont typeface="Arial MT"/>
              <a:buChar char="•"/>
              <a:tabLst>
                <a:tab pos="697865" algn="l"/>
              </a:tabLst>
            </a:pPr>
            <a:r>
              <a:rPr sz="2000" dirty="0">
                <a:latin typeface="Calibri"/>
                <a:cs typeface="Calibri"/>
              </a:rPr>
              <a:t>What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was</a:t>
            </a:r>
            <a:r>
              <a:rPr sz="2000" spc="-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-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sequence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-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things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you</a:t>
            </a:r>
            <a:r>
              <a:rPr sz="2000" spc="-4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did?</a:t>
            </a:r>
            <a:endParaRPr sz="2000" dirty="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" y="10"/>
            <a:ext cx="4635571" cy="6857852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5080933" y="2115116"/>
            <a:ext cx="6309360" cy="0"/>
          </a:xfrm>
          <a:custGeom>
            <a:avLst/>
            <a:gdLst/>
            <a:ahLst/>
            <a:cxnLst/>
            <a:rect l="l" t="t" r="r" b="b"/>
            <a:pathLst>
              <a:path w="6309359">
                <a:moveTo>
                  <a:pt x="0" y="0"/>
                </a:moveTo>
                <a:lnTo>
                  <a:pt x="6309360" y="1"/>
                </a:lnTo>
              </a:path>
            </a:pathLst>
          </a:custGeom>
          <a:ln w="19050">
            <a:solidFill>
              <a:srgbClr val="4472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FCE18-8FF2-CAC6-BAC2-73CB3707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74" y="381000"/>
            <a:ext cx="11884661" cy="1354217"/>
          </a:xfrm>
        </p:spPr>
        <p:txBody>
          <a:bodyPr/>
          <a:lstStyle/>
          <a:p>
            <a:r>
              <a:rPr lang="en-US" dirty="0"/>
              <a:t>Think about it 🤔 : </a:t>
            </a:r>
            <a:br>
              <a:rPr lang="en-US" dirty="0"/>
            </a:br>
            <a:r>
              <a:rPr lang="en-US" dirty="0"/>
              <a:t>		how to collect people’s time use?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ADD86C-0C18-E148-F78E-26CAEFAD7ABB}"/>
              </a:ext>
            </a:extLst>
          </p:cNvPr>
          <p:cNvSpPr txBox="1"/>
          <p:nvPr/>
        </p:nvSpPr>
        <p:spPr>
          <a:xfrm>
            <a:off x="1752600" y="2514600"/>
            <a:ext cx="8458200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If you want to do a time use survey to collect information regarding how much time respondents spent on various activities in the day before survey day (yesterday), what questions would you ask?</a:t>
            </a:r>
          </a:p>
        </p:txBody>
      </p:sp>
    </p:spTree>
    <p:extLst>
      <p:ext uri="{BB962C8B-B14F-4D97-AF65-F5344CB8AC3E}">
        <p14:creationId xmlns:p14="http://schemas.microsoft.com/office/powerpoint/2010/main" val="22361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FCE18-8FF2-CAC6-BAC2-73CB3707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74" y="381000"/>
            <a:ext cx="11884661" cy="1354217"/>
          </a:xfrm>
        </p:spPr>
        <p:txBody>
          <a:bodyPr/>
          <a:lstStyle/>
          <a:p>
            <a:r>
              <a:rPr lang="en-US" dirty="0"/>
              <a:t>Think about it 🤔 : </a:t>
            </a:r>
            <a:br>
              <a:rPr lang="en-US" dirty="0"/>
            </a:br>
            <a:r>
              <a:rPr lang="en-US" dirty="0"/>
              <a:t>		how to collect people’s time use?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A4E09F3-A17F-F785-9EA6-5942422CC848}"/>
              </a:ext>
            </a:extLst>
          </p:cNvPr>
          <p:cNvSpPr/>
          <p:nvPr/>
        </p:nvSpPr>
        <p:spPr>
          <a:xfrm>
            <a:off x="1018328" y="2221291"/>
            <a:ext cx="4419600" cy="38100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A1B28DD-3139-BC94-5125-8FC818D9075F}"/>
              </a:ext>
            </a:extLst>
          </p:cNvPr>
          <p:cNvSpPr/>
          <p:nvPr/>
        </p:nvSpPr>
        <p:spPr>
          <a:xfrm>
            <a:off x="6754072" y="2221291"/>
            <a:ext cx="4419600" cy="38100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9B0236-F909-183C-A092-7ED80275DAE8}"/>
              </a:ext>
            </a:extLst>
          </p:cNvPr>
          <p:cNvSpPr txBox="1"/>
          <p:nvPr/>
        </p:nvSpPr>
        <p:spPr>
          <a:xfrm>
            <a:off x="2161328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“Individual-based”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D3A0FA-5819-0BE2-EA80-839EFCF64C0B}"/>
              </a:ext>
            </a:extLst>
          </p:cNvPr>
          <p:cNvSpPr txBox="1"/>
          <p:nvPr/>
        </p:nvSpPr>
        <p:spPr>
          <a:xfrm>
            <a:off x="7983133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“Episode-based”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FECE3E-F9B9-A105-D27D-800C4DEE630F}"/>
              </a:ext>
            </a:extLst>
          </p:cNvPr>
          <p:cNvSpPr txBox="1"/>
          <p:nvPr/>
        </p:nvSpPr>
        <p:spPr>
          <a:xfrm>
            <a:off x="7055733" y="2833173"/>
            <a:ext cx="3816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about what you have done yesterday. Let’s start from the first activity at 4:00 in the morning: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2FB6FA-6AAB-0556-AC8D-B3D8C0E13F7E}"/>
              </a:ext>
            </a:extLst>
          </p:cNvPr>
          <p:cNvSpPr txBox="1"/>
          <p:nvPr/>
        </p:nvSpPr>
        <p:spPr>
          <a:xfrm>
            <a:off x="7395079" y="4026482"/>
            <a:ext cx="3309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were you doing at 4:00am?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Starting at 4:00 am, how long did this activity last?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Where were you?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Who were you with?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21" name="Curved Left Arrow 20">
            <a:extLst>
              <a:ext uri="{FF2B5EF4-FFF2-40B4-BE49-F238E27FC236}">
                <a16:creationId xmlns:a16="http://schemas.microsoft.com/office/drawing/2014/main" id="{D6C59EAC-3EC3-4469-674B-AB16C2965F44}"/>
              </a:ext>
            </a:extLst>
          </p:cNvPr>
          <p:cNvSpPr/>
          <p:nvPr/>
        </p:nvSpPr>
        <p:spPr>
          <a:xfrm flipV="1">
            <a:off x="10379415" y="4126291"/>
            <a:ext cx="685800" cy="1573119"/>
          </a:xfrm>
          <a:prstGeom prst="curvedLef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71A80A-E252-044B-1C34-BEE174AD90E4}"/>
              </a:ext>
            </a:extLst>
          </p:cNvPr>
          <p:cNvSpPr txBox="1"/>
          <p:nvPr/>
        </p:nvSpPr>
        <p:spPr>
          <a:xfrm>
            <a:off x="1634202" y="2862268"/>
            <a:ext cx="3194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Where were you when you were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Who were you with when you were sleeping?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023BFF-163E-63D6-CF86-2BA7F403B149}"/>
              </a:ext>
            </a:extLst>
          </p:cNvPr>
          <p:cNvSpPr txBox="1"/>
          <p:nvPr/>
        </p:nvSpPr>
        <p:spPr>
          <a:xfrm>
            <a:off x="1625316" y="4779502"/>
            <a:ext cx="34038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… (e.g., working, traveling, socializing)</a:t>
            </a:r>
          </a:p>
        </p:txBody>
      </p:sp>
    </p:spTree>
    <p:extLst>
      <p:ext uri="{BB962C8B-B14F-4D97-AF65-F5344CB8AC3E}">
        <p14:creationId xmlns:p14="http://schemas.microsoft.com/office/powerpoint/2010/main" val="285546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13" grpId="0"/>
      <p:bldP spid="14" grpId="0"/>
      <p:bldP spid="18" grpId="0"/>
      <p:bldP spid="21" grpId="0" animBg="1"/>
      <p:bldP spid="22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FCE18-8FF2-CAC6-BAC2-73CB3707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74" y="381000"/>
            <a:ext cx="11884661" cy="1354217"/>
          </a:xfrm>
        </p:spPr>
        <p:txBody>
          <a:bodyPr/>
          <a:lstStyle/>
          <a:p>
            <a:r>
              <a:rPr lang="en-US" dirty="0"/>
              <a:t>Think about it 🤔 : </a:t>
            </a:r>
            <a:br>
              <a:rPr lang="en-US" dirty="0"/>
            </a:br>
            <a:r>
              <a:rPr lang="en-US" dirty="0"/>
              <a:t>		how to collect people’s time use?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A4E09F3-A17F-F785-9EA6-5942422CC848}"/>
              </a:ext>
            </a:extLst>
          </p:cNvPr>
          <p:cNvSpPr/>
          <p:nvPr/>
        </p:nvSpPr>
        <p:spPr>
          <a:xfrm>
            <a:off x="1018328" y="2221291"/>
            <a:ext cx="4419600" cy="38100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A1B28DD-3139-BC94-5125-8FC818D9075F}"/>
              </a:ext>
            </a:extLst>
          </p:cNvPr>
          <p:cNvSpPr/>
          <p:nvPr/>
        </p:nvSpPr>
        <p:spPr>
          <a:xfrm>
            <a:off x="6754072" y="2221291"/>
            <a:ext cx="4419600" cy="38100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9B0236-F909-183C-A092-7ED80275DAE8}"/>
              </a:ext>
            </a:extLst>
          </p:cNvPr>
          <p:cNvSpPr txBox="1"/>
          <p:nvPr/>
        </p:nvSpPr>
        <p:spPr>
          <a:xfrm>
            <a:off x="2161328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“Individual-based”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EC55B8-2E37-ADDC-BBAC-D54FA2673A37}"/>
              </a:ext>
            </a:extLst>
          </p:cNvPr>
          <p:cNvSpPr txBox="1"/>
          <p:nvPr/>
        </p:nvSpPr>
        <p:spPr>
          <a:xfrm>
            <a:off x="1634202" y="2862268"/>
            <a:ext cx="3194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Where were you when you were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Who were you with when you were sleeping?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2BB639-33AA-87ED-0590-965575F2D01D}"/>
              </a:ext>
            </a:extLst>
          </p:cNvPr>
          <p:cNvSpPr txBox="1"/>
          <p:nvPr/>
        </p:nvSpPr>
        <p:spPr>
          <a:xfrm>
            <a:off x="1625316" y="4779502"/>
            <a:ext cx="34038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… (e.g., working, traveling, socializing)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D3A0FA-5819-0BE2-EA80-839EFCF64C0B}"/>
              </a:ext>
            </a:extLst>
          </p:cNvPr>
          <p:cNvSpPr txBox="1"/>
          <p:nvPr/>
        </p:nvSpPr>
        <p:spPr>
          <a:xfrm>
            <a:off x="7983133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“Episode-based”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FECE3E-F9B9-A105-D27D-800C4DEE630F}"/>
              </a:ext>
            </a:extLst>
          </p:cNvPr>
          <p:cNvSpPr txBox="1"/>
          <p:nvPr/>
        </p:nvSpPr>
        <p:spPr>
          <a:xfrm>
            <a:off x="7055733" y="2833173"/>
            <a:ext cx="3816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about what you have done yesterday. Let’s start from the first activity at 4:00 in the morning: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2FB6FA-6AAB-0556-AC8D-B3D8C0E13F7E}"/>
              </a:ext>
            </a:extLst>
          </p:cNvPr>
          <p:cNvSpPr txBox="1"/>
          <p:nvPr/>
        </p:nvSpPr>
        <p:spPr>
          <a:xfrm>
            <a:off x="7395079" y="4026482"/>
            <a:ext cx="3309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were you doing at </a:t>
            </a:r>
            <a:r>
              <a:rPr lang="en-US" b="1" dirty="0">
                <a:solidFill>
                  <a:srgbClr val="FF0000"/>
                </a:solidFill>
              </a:rPr>
              <a:t>7:35am</a:t>
            </a:r>
            <a:r>
              <a:rPr lang="en-U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Starting at </a:t>
            </a:r>
            <a:r>
              <a:rPr lang="en-US" b="1" dirty="0">
                <a:solidFill>
                  <a:srgbClr val="FF0000"/>
                </a:solidFill>
              </a:rPr>
              <a:t>7:35am</a:t>
            </a:r>
            <a:r>
              <a:rPr lang="en-CA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, how long did this activity last?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Where were you?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Who were you with?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21" name="Curved Left Arrow 20">
            <a:extLst>
              <a:ext uri="{FF2B5EF4-FFF2-40B4-BE49-F238E27FC236}">
                <a16:creationId xmlns:a16="http://schemas.microsoft.com/office/drawing/2014/main" id="{D6C59EAC-3EC3-4469-674B-AB16C2965F44}"/>
              </a:ext>
            </a:extLst>
          </p:cNvPr>
          <p:cNvSpPr/>
          <p:nvPr/>
        </p:nvSpPr>
        <p:spPr>
          <a:xfrm flipV="1">
            <a:off x="10358333" y="4130041"/>
            <a:ext cx="685800" cy="1573119"/>
          </a:xfrm>
          <a:prstGeom prst="curvedLef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142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FCE18-8FF2-CAC6-BAC2-73CB3707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34918"/>
            <a:ext cx="10945072" cy="1354217"/>
          </a:xfrm>
        </p:spPr>
        <p:txBody>
          <a:bodyPr/>
          <a:lstStyle/>
          <a:p>
            <a:r>
              <a:rPr lang="en-US" dirty="0"/>
              <a:t>We choose Episode-based questions. But why?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A4E09F3-A17F-F785-9EA6-5942422CC848}"/>
              </a:ext>
            </a:extLst>
          </p:cNvPr>
          <p:cNvSpPr/>
          <p:nvPr/>
        </p:nvSpPr>
        <p:spPr>
          <a:xfrm>
            <a:off x="1018328" y="2221291"/>
            <a:ext cx="4419600" cy="38100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A1B28DD-3139-BC94-5125-8FC818D9075F}"/>
              </a:ext>
            </a:extLst>
          </p:cNvPr>
          <p:cNvSpPr/>
          <p:nvPr/>
        </p:nvSpPr>
        <p:spPr>
          <a:xfrm>
            <a:off x="6754072" y="2221291"/>
            <a:ext cx="4419600" cy="38100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9B0236-F909-183C-A092-7ED80275DAE8}"/>
              </a:ext>
            </a:extLst>
          </p:cNvPr>
          <p:cNvSpPr txBox="1"/>
          <p:nvPr/>
        </p:nvSpPr>
        <p:spPr>
          <a:xfrm>
            <a:off x="2161328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“Individual-based”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EC55B8-2E37-ADDC-BBAC-D54FA2673A37}"/>
              </a:ext>
            </a:extLst>
          </p:cNvPr>
          <p:cNvSpPr txBox="1"/>
          <p:nvPr/>
        </p:nvSpPr>
        <p:spPr>
          <a:xfrm>
            <a:off x="1634202" y="2862268"/>
            <a:ext cx="3194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Where were you when you were sleeping?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Who were you with when you were sleeping?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2BB639-33AA-87ED-0590-965575F2D01D}"/>
              </a:ext>
            </a:extLst>
          </p:cNvPr>
          <p:cNvSpPr txBox="1"/>
          <p:nvPr/>
        </p:nvSpPr>
        <p:spPr>
          <a:xfrm>
            <a:off x="1625316" y="4779502"/>
            <a:ext cx="34038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much time did you spend on … (e.g., working, traveling, socializing)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D3A0FA-5819-0BE2-EA80-839EFCF64C0B}"/>
              </a:ext>
            </a:extLst>
          </p:cNvPr>
          <p:cNvSpPr txBox="1"/>
          <p:nvPr/>
        </p:nvSpPr>
        <p:spPr>
          <a:xfrm>
            <a:off x="7983133" y="24212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“Episode-based”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FECE3E-F9B9-A105-D27D-800C4DEE630F}"/>
              </a:ext>
            </a:extLst>
          </p:cNvPr>
          <p:cNvSpPr txBox="1"/>
          <p:nvPr/>
        </p:nvSpPr>
        <p:spPr>
          <a:xfrm>
            <a:off x="7055733" y="2833173"/>
            <a:ext cx="3816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about what you have done yesterday. Let’s start from the first activity at 4:00 in the morning: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2FB6FA-6AAB-0556-AC8D-B3D8C0E13F7E}"/>
              </a:ext>
            </a:extLst>
          </p:cNvPr>
          <p:cNvSpPr txBox="1"/>
          <p:nvPr/>
        </p:nvSpPr>
        <p:spPr>
          <a:xfrm>
            <a:off x="7395079" y="4026482"/>
            <a:ext cx="33097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were you doing at </a:t>
            </a:r>
            <a:r>
              <a:rPr lang="en-US" b="1" dirty="0">
                <a:solidFill>
                  <a:srgbClr val="FF0000"/>
                </a:solidFill>
              </a:rPr>
              <a:t>7:35am</a:t>
            </a:r>
            <a:r>
              <a:rPr lang="en-U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Starting at </a:t>
            </a:r>
            <a:r>
              <a:rPr lang="en-US" b="1" dirty="0">
                <a:solidFill>
                  <a:srgbClr val="FF0000"/>
                </a:solidFill>
              </a:rPr>
              <a:t>7:35am</a:t>
            </a:r>
            <a:r>
              <a:rPr lang="en-CA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, how long did this activity last?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Where were you?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Who were you with?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A2FE9C-1B69-5D64-5004-80337B22A7C0}"/>
              </a:ext>
            </a:extLst>
          </p:cNvPr>
          <p:cNvSpPr txBox="1"/>
          <p:nvPr/>
        </p:nvSpPr>
        <p:spPr>
          <a:xfrm>
            <a:off x="1018328" y="6525344"/>
            <a:ext cx="9052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https://www23.statcan.gc.ca/</a:t>
            </a:r>
            <a:r>
              <a:rPr lang="en-US" sz="1600" dirty="0" err="1"/>
              <a:t>imdb</a:t>
            </a:r>
            <a:r>
              <a:rPr lang="en-US" sz="1600" dirty="0"/>
              <a:t>/p3Instr.pl?Function=</a:t>
            </a:r>
            <a:r>
              <a:rPr lang="en-US" sz="1600" dirty="0" err="1"/>
              <a:t>assembleInstr&amp;lang</a:t>
            </a:r>
            <a:r>
              <a:rPr lang="en-US" sz="1600" dirty="0"/>
              <a:t>=</a:t>
            </a:r>
            <a:r>
              <a:rPr lang="en-US" sz="1600" dirty="0" err="1"/>
              <a:t>en&amp;Item_Id</a:t>
            </a:r>
            <a:r>
              <a:rPr lang="en-US" sz="1600" dirty="0"/>
              <a:t>=1395477</a:t>
            </a:r>
          </a:p>
        </p:txBody>
      </p:sp>
      <p:sp>
        <p:nvSpPr>
          <p:cNvPr id="21" name="Curved Left Arrow 20">
            <a:extLst>
              <a:ext uri="{FF2B5EF4-FFF2-40B4-BE49-F238E27FC236}">
                <a16:creationId xmlns:a16="http://schemas.microsoft.com/office/drawing/2014/main" id="{D6C59EAC-3EC3-4469-674B-AB16C2965F44}"/>
              </a:ext>
            </a:extLst>
          </p:cNvPr>
          <p:cNvSpPr/>
          <p:nvPr/>
        </p:nvSpPr>
        <p:spPr>
          <a:xfrm flipV="1">
            <a:off x="10358333" y="4130041"/>
            <a:ext cx="685800" cy="1573119"/>
          </a:xfrm>
          <a:prstGeom prst="curvedLef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5-Point Star 2">
            <a:extLst>
              <a:ext uri="{FF2B5EF4-FFF2-40B4-BE49-F238E27FC236}">
                <a16:creationId xmlns:a16="http://schemas.microsoft.com/office/drawing/2014/main" id="{BA0FC88C-F497-8A73-ACC6-A6203263EE64}"/>
              </a:ext>
            </a:extLst>
          </p:cNvPr>
          <p:cNvSpPr/>
          <p:nvPr/>
        </p:nvSpPr>
        <p:spPr>
          <a:xfrm>
            <a:off x="6611917" y="1837405"/>
            <a:ext cx="841879" cy="762000"/>
          </a:xfrm>
          <a:prstGeom prst="star5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7C5F1EA7-7D14-A328-F114-A3D58770ACC9}"/>
              </a:ext>
            </a:extLst>
          </p:cNvPr>
          <p:cNvSpPr/>
          <p:nvPr/>
        </p:nvSpPr>
        <p:spPr>
          <a:xfrm rot="10800000">
            <a:off x="5606011" y="3358251"/>
            <a:ext cx="865928" cy="135050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98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/>
      <p:bldP spid="12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96E46-F13F-10C4-FFA6-21695ECB0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860B87-5431-C1D3-C62C-EFEC89146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24715"/>
            <a:ext cx="7772400" cy="60115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FDFC72-6EB2-4AC2-2F5D-E1C63B3C4D9E}"/>
              </a:ext>
            </a:extLst>
          </p:cNvPr>
          <p:cNvSpPr txBox="1"/>
          <p:nvPr/>
        </p:nvSpPr>
        <p:spPr>
          <a:xfrm>
            <a:off x="533400" y="6336268"/>
            <a:ext cx="88889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www.timeuse.org</a:t>
            </a:r>
            <a:r>
              <a:rPr lang="en-US" sz="1400" dirty="0"/>
              <a:t>/sites/</a:t>
            </a:r>
            <a:r>
              <a:rPr lang="en-US" sz="1400" dirty="0" err="1"/>
              <a:t>ctur</a:t>
            </a:r>
            <a:r>
              <a:rPr lang="en-US" sz="1400" dirty="0"/>
              <a:t>/files/public/</a:t>
            </a:r>
            <a:r>
              <a:rPr lang="en-US" sz="1400" dirty="0" err="1"/>
              <a:t>ctur_report</a:t>
            </a:r>
            <a:r>
              <a:rPr lang="en-US" sz="1400" dirty="0"/>
              <a:t>/4486/timeusesurveysandwellbein_tcm77-232153.pdf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BAC285-2C1F-4A55-8492-5FD941988694}"/>
              </a:ext>
            </a:extLst>
          </p:cNvPr>
          <p:cNvSpPr txBox="1"/>
          <p:nvPr/>
        </p:nvSpPr>
        <p:spPr>
          <a:xfrm>
            <a:off x="9144000" y="1143000"/>
            <a:ext cx="261722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intuitive to respondents (instead of researchers/ investigators!)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Easily recall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International comparison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Continuous 24-hour period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Hard to answer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Difficulty in 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Hard to be digitalized </a:t>
            </a:r>
          </a:p>
        </p:txBody>
      </p:sp>
    </p:spTree>
    <p:extLst>
      <p:ext uri="{BB962C8B-B14F-4D97-AF65-F5344CB8AC3E}">
        <p14:creationId xmlns:p14="http://schemas.microsoft.com/office/powerpoint/2010/main" val="3381904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Using</a:t>
            </a:r>
            <a:r>
              <a:rPr spc="-80" dirty="0"/>
              <a:t> </a:t>
            </a:r>
            <a:r>
              <a:rPr dirty="0"/>
              <a:t>time</a:t>
            </a:r>
            <a:r>
              <a:rPr spc="-70" dirty="0"/>
              <a:t> </a:t>
            </a:r>
            <a:r>
              <a:rPr dirty="0"/>
              <a:t>use</a:t>
            </a:r>
            <a:r>
              <a:rPr spc="-70" dirty="0"/>
              <a:t> </a:t>
            </a:r>
            <a:r>
              <a:rPr dirty="0"/>
              <a:t>data</a:t>
            </a:r>
            <a:r>
              <a:rPr spc="-75" dirty="0"/>
              <a:t> </a:t>
            </a:r>
            <a:r>
              <a:rPr dirty="0"/>
              <a:t>in</a:t>
            </a:r>
            <a:r>
              <a:rPr spc="-70" dirty="0"/>
              <a:t> </a:t>
            </a:r>
            <a:r>
              <a:rPr dirty="0"/>
              <a:t>GGR</a:t>
            </a:r>
            <a:r>
              <a:rPr spc="-75" dirty="0"/>
              <a:t> </a:t>
            </a:r>
            <a:r>
              <a:rPr spc="-25" dirty="0"/>
              <a:t>274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95779"/>
            <a:ext cx="10589261" cy="3924151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241300" marR="291465" indent="-228600">
              <a:lnSpc>
                <a:spcPts val="3000"/>
              </a:lnSpc>
              <a:spcBef>
                <a:spcPts val="500"/>
              </a:spcBef>
              <a:buFont typeface="Arial MT"/>
              <a:buChar char="•"/>
              <a:tabLst>
                <a:tab pos="241300" algn="l"/>
              </a:tabLst>
            </a:pPr>
            <a:r>
              <a:rPr sz="2800" spc="-40" dirty="0">
                <a:latin typeface="Calibri"/>
                <a:cs typeface="Calibri"/>
              </a:rPr>
              <a:t>You</a:t>
            </a:r>
            <a:r>
              <a:rPr sz="2800" spc="-4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will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be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working</a:t>
            </a:r>
            <a:r>
              <a:rPr sz="2800" spc="-5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with</a:t>
            </a:r>
            <a:r>
              <a:rPr sz="2800" spc="-4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the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time</a:t>
            </a:r>
            <a:r>
              <a:rPr sz="2800" spc="-5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use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data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from</a:t>
            </a:r>
            <a:r>
              <a:rPr sz="2800" spc="-5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Statistics</a:t>
            </a:r>
            <a:r>
              <a:rPr sz="2800" spc="-4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Canada</a:t>
            </a:r>
            <a:r>
              <a:rPr sz="2800" spc="-30" dirty="0">
                <a:latin typeface="Calibri"/>
                <a:cs typeface="Calibri"/>
              </a:rPr>
              <a:t> </a:t>
            </a:r>
            <a:r>
              <a:rPr sz="2800" spc="-25" dirty="0">
                <a:latin typeface="Calibri"/>
                <a:cs typeface="Calibri"/>
              </a:rPr>
              <a:t>in </a:t>
            </a:r>
            <a:r>
              <a:rPr sz="2800" dirty="0">
                <a:latin typeface="Calibri"/>
                <a:cs typeface="Calibri"/>
              </a:rPr>
              <a:t>this</a:t>
            </a:r>
            <a:r>
              <a:rPr sz="2800" spc="-4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course</a:t>
            </a:r>
            <a:r>
              <a:rPr lang="en-US" sz="2800" spc="-10" dirty="0">
                <a:latin typeface="Calibri"/>
                <a:cs typeface="Calibri"/>
              </a:rPr>
              <a:t>.</a:t>
            </a:r>
            <a:endParaRPr sz="28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270"/>
              </a:spcBef>
              <a:buFont typeface="Arial MT"/>
              <a:buChar char="•"/>
            </a:pPr>
            <a:endParaRPr sz="28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buFont typeface="Arial MT"/>
              <a:buChar char="•"/>
              <a:tabLst>
                <a:tab pos="240665" algn="l"/>
              </a:tabLst>
            </a:pPr>
            <a:r>
              <a:rPr sz="2800" dirty="0">
                <a:latin typeface="Calibri"/>
                <a:cs typeface="Calibri"/>
              </a:rPr>
              <a:t>Canada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does</a:t>
            </a:r>
            <a:r>
              <a:rPr sz="2800" spc="-3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a</a:t>
            </a:r>
            <a:r>
              <a:rPr sz="2800" spc="-3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national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time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use</a:t>
            </a:r>
            <a:r>
              <a:rPr sz="2800" spc="-4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survey</a:t>
            </a:r>
            <a:r>
              <a:rPr sz="2800" spc="-3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every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five</a:t>
            </a:r>
            <a:r>
              <a:rPr sz="2800" spc="-4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years</a:t>
            </a:r>
            <a:endParaRPr sz="2800" dirty="0">
              <a:latin typeface="Calibri"/>
              <a:cs typeface="Calibri"/>
            </a:endParaRPr>
          </a:p>
          <a:p>
            <a:pPr marL="697230" lvl="1" indent="-227329">
              <a:lnSpc>
                <a:spcPct val="100000"/>
              </a:lnSpc>
              <a:spcBef>
                <a:spcPts val="254"/>
              </a:spcBef>
              <a:buFont typeface="Arial MT"/>
              <a:buChar char="•"/>
              <a:tabLst>
                <a:tab pos="697230" algn="l"/>
              </a:tabLst>
            </a:pPr>
            <a:r>
              <a:rPr sz="2400" spc="-45" dirty="0">
                <a:latin typeface="Calibri"/>
                <a:cs typeface="Calibri"/>
              </a:rPr>
              <a:t>You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can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access</a:t>
            </a:r>
            <a:r>
              <a:rPr sz="2400" spc="-6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these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datasets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at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chass.utoronto.ca</a:t>
            </a:r>
            <a:r>
              <a:rPr sz="2400" spc="-6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going</a:t>
            </a:r>
            <a:r>
              <a:rPr sz="2400" spc="-6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back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to</a:t>
            </a:r>
            <a:r>
              <a:rPr sz="2400" spc="-6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1986</a:t>
            </a:r>
            <a:endParaRPr lang="en-US" sz="2400" spc="-20" dirty="0">
              <a:latin typeface="Calibri"/>
              <a:cs typeface="Calibri"/>
            </a:endParaRPr>
          </a:p>
          <a:p>
            <a:pPr marL="697230" lvl="1" indent="-227329">
              <a:lnSpc>
                <a:spcPct val="100000"/>
              </a:lnSpc>
              <a:spcBef>
                <a:spcPts val="254"/>
              </a:spcBef>
              <a:buFont typeface="Arial MT"/>
              <a:buChar char="•"/>
              <a:tabLst>
                <a:tab pos="697230" algn="l"/>
              </a:tabLst>
            </a:pPr>
            <a:r>
              <a:rPr lang="en-CA" sz="2400" spc="-20" dirty="0">
                <a:latin typeface="Calibri"/>
                <a:cs typeface="Calibri"/>
              </a:rPr>
              <a:t>Most recent: 2022</a:t>
            </a:r>
          </a:p>
          <a:p>
            <a:pPr marL="697230" lvl="1" indent="-227329">
              <a:lnSpc>
                <a:spcPct val="100000"/>
              </a:lnSpc>
              <a:spcBef>
                <a:spcPts val="254"/>
              </a:spcBef>
              <a:buFont typeface="Arial MT"/>
              <a:buChar char="•"/>
              <a:tabLst>
                <a:tab pos="697230" algn="l"/>
              </a:tabLst>
            </a:pPr>
            <a:endParaRPr sz="2400" dirty="0">
              <a:latin typeface="Calibri"/>
              <a:cs typeface="Calibri"/>
            </a:endParaRPr>
          </a:p>
          <a:p>
            <a:pPr marL="240665" indent="-227965">
              <a:lnSpc>
                <a:spcPct val="100000"/>
              </a:lnSpc>
              <a:buFont typeface="Arial MT"/>
              <a:buChar char="•"/>
              <a:tabLst>
                <a:tab pos="240665" algn="l"/>
              </a:tabLst>
            </a:pPr>
            <a:r>
              <a:rPr sz="2800" spc="-10" dirty="0">
                <a:latin typeface="Calibri"/>
                <a:cs typeface="Calibri"/>
              </a:rPr>
              <a:t>Statistics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Canada</a:t>
            </a:r>
            <a:r>
              <a:rPr sz="2800" spc="-6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describes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the</a:t>
            </a:r>
            <a:r>
              <a:rPr sz="2800" spc="-6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survey</a:t>
            </a:r>
            <a:r>
              <a:rPr sz="2800" spc="-6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in</a:t>
            </a:r>
            <a:r>
              <a:rPr sz="2800" spc="-5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more</a:t>
            </a:r>
            <a:r>
              <a:rPr sz="2800" spc="-6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detail</a:t>
            </a:r>
            <a:r>
              <a:rPr sz="2800" spc="-6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here:</a:t>
            </a:r>
            <a:endParaRPr sz="2800" dirty="0">
              <a:latin typeface="Calibri"/>
              <a:cs typeface="Calibri"/>
            </a:endParaRPr>
          </a:p>
          <a:p>
            <a:pPr marL="697230" lvl="1" indent="-227329">
              <a:lnSpc>
                <a:spcPct val="100000"/>
              </a:lnSpc>
              <a:spcBef>
                <a:spcPts val="254"/>
              </a:spcBef>
              <a:buClr>
                <a:srgbClr val="000000"/>
              </a:buClr>
              <a:buFont typeface="Arial MT"/>
              <a:buChar char="•"/>
              <a:tabLst>
                <a:tab pos="697230" algn="l"/>
              </a:tabLst>
            </a:pPr>
            <a:r>
              <a:rPr lang="en-CA" sz="2400" u="heavy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https://www23.statcan.gc.ca/</a:t>
            </a:r>
            <a:r>
              <a:rPr lang="en-CA" sz="2400" u="heavy" spc="-10" dirty="0" err="1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imdb</a:t>
            </a:r>
            <a:r>
              <a:rPr lang="en-CA" sz="2400" u="heavy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/p2SV.pl?Function=</a:t>
            </a:r>
            <a:r>
              <a:rPr lang="en-CA" sz="2400" u="heavy" spc="-10" dirty="0" err="1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getSurvey&amp;Id</a:t>
            </a:r>
            <a:r>
              <a:rPr lang="en-CA" sz="2400" u="heavy" spc="-10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alibri"/>
                <a:cs typeface="Calibri"/>
              </a:rPr>
              <a:t>=1268587</a:t>
            </a:r>
            <a:endParaRPr lang="en-CA"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So</a:t>
            </a:r>
            <a:r>
              <a:rPr spc="-105" dirty="0"/>
              <a:t> </a:t>
            </a:r>
            <a:r>
              <a:rPr dirty="0"/>
              <a:t>what</a:t>
            </a:r>
            <a:r>
              <a:rPr spc="-105" dirty="0"/>
              <a:t> </a:t>
            </a:r>
            <a:r>
              <a:rPr dirty="0"/>
              <a:t>data</a:t>
            </a:r>
            <a:r>
              <a:rPr spc="-105" dirty="0"/>
              <a:t> </a:t>
            </a:r>
            <a:r>
              <a:rPr dirty="0"/>
              <a:t>does</a:t>
            </a:r>
            <a:r>
              <a:rPr spc="-110" dirty="0"/>
              <a:t> </a:t>
            </a:r>
            <a:r>
              <a:rPr spc="-10" dirty="0"/>
              <a:t>Statistics</a:t>
            </a:r>
            <a:r>
              <a:rPr spc="-105" dirty="0"/>
              <a:t> </a:t>
            </a:r>
            <a:r>
              <a:rPr dirty="0"/>
              <a:t>Canada</a:t>
            </a:r>
            <a:r>
              <a:rPr spc="-105" dirty="0"/>
              <a:t> </a:t>
            </a:r>
            <a:r>
              <a:rPr spc="-10" dirty="0"/>
              <a:t>Collect?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42958" y="1567838"/>
            <a:ext cx="10715641" cy="4458978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241300" marR="305435" indent="-228600">
              <a:lnSpc>
                <a:spcPct val="150000"/>
              </a:lnSpc>
              <a:spcBef>
                <a:spcPts val="500"/>
              </a:spcBef>
              <a:buFont typeface="Arial MT"/>
              <a:buChar char="•"/>
              <a:tabLst>
                <a:tab pos="241300" algn="l"/>
              </a:tabLst>
            </a:pPr>
            <a:r>
              <a:rPr lang="en-US" sz="2200" dirty="0">
                <a:latin typeface="Calibri"/>
                <a:cs typeface="Calibri"/>
              </a:rPr>
              <a:t>Use the episode-based method (but in a digital form)</a:t>
            </a:r>
          </a:p>
          <a:p>
            <a:pPr marL="241300" marR="305435" indent="-228600">
              <a:lnSpc>
                <a:spcPct val="150000"/>
              </a:lnSpc>
              <a:spcBef>
                <a:spcPts val="500"/>
              </a:spcBef>
              <a:buFont typeface="Arial MT"/>
              <a:buChar char="•"/>
              <a:tabLst>
                <a:tab pos="241300" algn="l"/>
              </a:tabLst>
            </a:pPr>
            <a:r>
              <a:rPr lang="en-US" sz="2200" dirty="0">
                <a:latin typeface="Calibri"/>
                <a:cs typeface="Calibri"/>
              </a:rPr>
              <a:t>Belong to General Social Survey (GSS) every 5 years</a:t>
            </a:r>
          </a:p>
          <a:p>
            <a:pPr marL="241300" marR="305435" indent="-228600">
              <a:lnSpc>
                <a:spcPct val="150000"/>
              </a:lnSpc>
              <a:spcBef>
                <a:spcPts val="500"/>
              </a:spcBef>
              <a:buFont typeface="Arial MT"/>
              <a:buChar char="•"/>
              <a:tabLst>
                <a:tab pos="241300" algn="l"/>
              </a:tabLst>
            </a:pPr>
            <a:r>
              <a:rPr lang="en-US" sz="2200" dirty="0">
                <a:latin typeface="Calibri"/>
                <a:cs typeface="Calibri"/>
              </a:rPr>
              <a:t>T</a:t>
            </a:r>
            <a:r>
              <a:rPr sz="2200" dirty="0">
                <a:latin typeface="Calibri"/>
                <a:cs typeface="Calibri"/>
              </a:rPr>
              <a:t>arget</a:t>
            </a:r>
            <a:r>
              <a:rPr sz="2200" spc="-7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population</a:t>
            </a:r>
            <a:r>
              <a:rPr sz="2200" spc="-6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for</a:t>
            </a:r>
            <a:r>
              <a:rPr sz="2200" spc="-7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the</a:t>
            </a:r>
            <a:r>
              <a:rPr sz="2200" spc="-7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survey</a:t>
            </a:r>
            <a:r>
              <a:rPr sz="2200" spc="-7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is</a:t>
            </a:r>
            <a:r>
              <a:rPr sz="2200" spc="-7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non-institutionalized</a:t>
            </a:r>
            <a:r>
              <a:rPr sz="2200" spc="-6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persons</a:t>
            </a:r>
            <a:r>
              <a:rPr sz="2200" spc="-70" dirty="0">
                <a:latin typeface="Calibri"/>
                <a:cs typeface="Calibri"/>
              </a:rPr>
              <a:t> </a:t>
            </a:r>
            <a:r>
              <a:rPr sz="2200" spc="-25" dirty="0">
                <a:latin typeface="Calibri"/>
                <a:cs typeface="Calibri"/>
              </a:rPr>
              <a:t>15 </a:t>
            </a:r>
            <a:r>
              <a:rPr sz="2200" dirty="0">
                <a:latin typeface="Calibri"/>
                <a:cs typeface="Calibri"/>
              </a:rPr>
              <a:t>years</a:t>
            </a:r>
            <a:r>
              <a:rPr sz="2200" spc="-4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of</a:t>
            </a:r>
            <a:r>
              <a:rPr sz="2200" spc="-4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age</a:t>
            </a:r>
            <a:r>
              <a:rPr sz="2200" spc="-4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or</a:t>
            </a:r>
            <a:r>
              <a:rPr sz="2200" spc="-40" dirty="0">
                <a:latin typeface="Calibri"/>
                <a:cs typeface="Calibri"/>
              </a:rPr>
              <a:t> </a:t>
            </a:r>
            <a:r>
              <a:rPr sz="2200" spc="-30" dirty="0">
                <a:latin typeface="Calibri"/>
                <a:cs typeface="Calibri"/>
              </a:rPr>
              <a:t>older,</a:t>
            </a:r>
            <a:r>
              <a:rPr sz="2200" spc="-3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living</a:t>
            </a:r>
            <a:r>
              <a:rPr sz="2200" spc="-4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in</a:t>
            </a:r>
            <a:r>
              <a:rPr sz="2200" spc="-3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the</a:t>
            </a:r>
            <a:r>
              <a:rPr sz="2200" spc="-4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10</a:t>
            </a:r>
            <a:r>
              <a:rPr sz="2200" spc="-3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provinces</a:t>
            </a:r>
            <a:r>
              <a:rPr lang="en-US" sz="2200" spc="-10" dirty="0">
                <a:latin typeface="Calibri"/>
                <a:cs typeface="Calibri"/>
              </a:rPr>
              <a:t> across Canada</a:t>
            </a:r>
            <a:endParaRPr sz="2200" dirty="0">
              <a:latin typeface="Calibri"/>
              <a:cs typeface="Calibri"/>
            </a:endParaRPr>
          </a:p>
          <a:p>
            <a:pPr marL="240665" indent="-227965">
              <a:lnSpc>
                <a:spcPct val="150000"/>
              </a:lnSpc>
              <a:spcBef>
                <a:spcPts val="740"/>
              </a:spcBef>
              <a:buFont typeface="Arial MT"/>
              <a:buChar char="•"/>
              <a:tabLst>
                <a:tab pos="240665" algn="l"/>
              </a:tabLst>
            </a:pPr>
            <a:r>
              <a:rPr lang="en-CA" sz="2200" dirty="0">
                <a:latin typeface="Calibri"/>
                <a:cs typeface="Calibri"/>
              </a:rPr>
              <a:t>S</a:t>
            </a:r>
            <a:r>
              <a:rPr sz="2200" dirty="0">
                <a:latin typeface="Calibri"/>
                <a:cs typeface="Calibri"/>
              </a:rPr>
              <a:t>ample</a:t>
            </a:r>
            <a:r>
              <a:rPr sz="2200" spc="-7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size</a:t>
            </a:r>
            <a:r>
              <a:rPr sz="2200" spc="-7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of</a:t>
            </a:r>
            <a:r>
              <a:rPr sz="2200" spc="-6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approximately</a:t>
            </a:r>
            <a:r>
              <a:rPr sz="2200" spc="-7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20,000</a:t>
            </a:r>
            <a:r>
              <a:rPr sz="2200" spc="-5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respondents</a:t>
            </a:r>
            <a:endParaRPr sz="2200" dirty="0">
              <a:latin typeface="Calibri"/>
              <a:cs typeface="Calibri"/>
            </a:endParaRPr>
          </a:p>
          <a:p>
            <a:pPr marL="697230" lvl="1" indent="-227329">
              <a:lnSpc>
                <a:spcPct val="150000"/>
              </a:lnSpc>
              <a:spcBef>
                <a:spcPts val="259"/>
              </a:spcBef>
              <a:buFont typeface="Arial MT"/>
              <a:buChar char="•"/>
              <a:tabLst>
                <a:tab pos="697230" algn="l"/>
              </a:tabLst>
            </a:pPr>
            <a:r>
              <a:rPr sz="2200" dirty="0">
                <a:latin typeface="Calibri"/>
                <a:cs typeface="Calibri"/>
              </a:rPr>
              <a:t>weights</a:t>
            </a:r>
            <a:r>
              <a:rPr sz="2200" spc="-10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computed</a:t>
            </a:r>
            <a:r>
              <a:rPr sz="2200" spc="-9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to</a:t>
            </a:r>
            <a:r>
              <a:rPr sz="2200" spc="-10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help</a:t>
            </a:r>
            <a:r>
              <a:rPr sz="2200" spc="-90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make</a:t>
            </a:r>
            <a:r>
              <a:rPr sz="2200" spc="-9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responses</a:t>
            </a:r>
            <a:r>
              <a:rPr sz="2200" spc="-9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nationally</a:t>
            </a:r>
            <a:r>
              <a:rPr sz="2200" spc="-9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representative</a:t>
            </a:r>
            <a:endParaRPr lang="en-CA" sz="2200" spc="-10" dirty="0">
              <a:latin typeface="Calibri"/>
              <a:cs typeface="Calibri"/>
            </a:endParaRPr>
          </a:p>
          <a:p>
            <a:pPr marL="241300" marR="5080" indent="-228600">
              <a:lnSpc>
                <a:spcPct val="150000"/>
              </a:lnSpc>
              <a:spcBef>
                <a:spcPts val="1005"/>
              </a:spcBef>
              <a:buFont typeface="Arial MT"/>
              <a:buChar char="•"/>
              <a:tabLst>
                <a:tab pos="241300" algn="l"/>
              </a:tabLst>
            </a:pPr>
            <a:r>
              <a:rPr lang="en-CA" sz="2200" dirty="0">
                <a:latin typeface="Calibri"/>
                <a:cs typeface="Calibri"/>
              </a:rPr>
              <a:t>Overview</a:t>
            </a:r>
            <a:r>
              <a:rPr lang="en-CA" sz="2200" spc="-60" dirty="0">
                <a:latin typeface="Calibri"/>
                <a:cs typeface="Calibri"/>
              </a:rPr>
              <a:t> </a:t>
            </a:r>
            <a:r>
              <a:rPr lang="en-CA" sz="2200" dirty="0">
                <a:latin typeface="Calibri"/>
                <a:cs typeface="Calibri"/>
              </a:rPr>
              <a:t>of</a:t>
            </a:r>
            <a:r>
              <a:rPr lang="en-CA" sz="2200" spc="-55" dirty="0">
                <a:latin typeface="Calibri"/>
                <a:cs typeface="Calibri"/>
              </a:rPr>
              <a:t> </a:t>
            </a:r>
            <a:r>
              <a:rPr lang="en-CA" sz="2200" dirty="0">
                <a:latin typeface="Calibri"/>
                <a:cs typeface="Calibri"/>
              </a:rPr>
              <a:t>2019</a:t>
            </a:r>
            <a:r>
              <a:rPr lang="en-CA" sz="2200" spc="-50" dirty="0">
                <a:latin typeface="Calibri"/>
                <a:cs typeface="Calibri"/>
              </a:rPr>
              <a:t> </a:t>
            </a:r>
            <a:r>
              <a:rPr lang="en-CA" sz="2200" dirty="0">
                <a:latin typeface="Calibri"/>
                <a:cs typeface="Calibri"/>
              </a:rPr>
              <a:t>survey</a:t>
            </a:r>
            <a:r>
              <a:rPr lang="en-CA" sz="2200" spc="-65" dirty="0">
                <a:latin typeface="Calibri"/>
                <a:cs typeface="Calibri"/>
              </a:rPr>
              <a:t> </a:t>
            </a:r>
            <a:r>
              <a:rPr lang="en-CA" sz="2200" dirty="0">
                <a:latin typeface="Calibri"/>
                <a:cs typeface="Calibri"/>
              </a:rPr>
              <a:t>from</a:t>
            </a:r>
            <a:r>
              <a:rPr lang="en-CA" sz="2200" spc="-55" dirty="0">
                <a:latin typeface="Calibri"/>
                <a:cs typeface="Calibri"/>
              </a:rPr>
              <a:t> </a:t>
            </a:r>
            <a:r>
              <a:rPr lang="en-CA" sz="2200" dirty="0">
                <a:latin typeface="Calibri"/>
                <a:cs typeface="Calibri"/>
              </a:rPr>
              <a:t>Stats</a:t>
            </a:r>
            <a:r>
              <a:rPr lang="en-CA" sz="2200" spc="-50" dirty="0">
                <a:latin typeface="Calibri"/>
                <a:cs typeface="Calibri"/>
              </a:rPr>
              <a:t> </a:t>
            </a:r>
            <a:r>
              <a:rPr lang="en-CA" sz="2200" spc="-20" dirty="0">
                <a:latin typeface="Calibri"/>
                <a:cs typeface="Calibri"/>
              </a:rPr>
              <a:t>Can: </a:t>
            </a:r>
            <a:r>
              <a:rPr lang="en-CA" sz="2200" u="heavy" spc="-10" dirty="0">
                <a:solidFill>
                  <a:srgbClr val="954F72"/>
                </a:solidFill>
                <a:uFill>
                  <a:solidFill>
                    <a:srgbClr val="954F72"/>
                  </a:solidFill>
                </a:uFill>
                <a:latin typeface="Calibri"/>
                <a:cs typeface="Calibri"/>
              </a:rPr>
              <a:t>https://www150.statcan.gc.ca/n1/</a:t>
            </a:r>
            <a:r>
              <a:rPr lang="en-CA" sz="2200" u="heavy" spc="-10" dirty="0" err="1">
                <a:solidFill>
                  <a:srgbClr val="954F72"/>
                </a:solidFill>
                <a:uFill>
                  <a:solidFill>
                    <a:srgbClr val="954F72"/>
                  </a:solidFill>
                </a:uFill>
                <a:latin typeface="Calibri"/>
                <a:cs typeface="Calibri"/>
              </a:rPr>
              <a:t>en</a:t>
            </a:r>
            <a:r>
              <a:rPr lang="en-CA" sz="2200" u="heavy" spc="-10" dirty="0">
                <a:solidFill>
                  <a:srgbClr val="954F72"/>
                </a:solidFill>
                <a:uFill>
                  <a:solidFill>
                    <a:srgbClr val="954F72"/>
                  </a:solidFill>
                </a:uFill>
                <a:latin typeface="Calibri"/>
                <a:cs typeface="Calibri"/>
              </a:rPr>
              <a:t>/pub/89f0115x/89f0115x2019001-eng.pdf?st=1YxqIEvL</a:t>
            </a:r>
            <a:endParaRPr lang="en-CA" sz="22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</TotalTime>
  <Words>1074</Words>
  <Application>Microsoft Macintosh PowerPoint</Application>
  <PresentationFormat>Widescreen</PresentationFormat>
  <Paragraphs>127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 MT</vt:lpstr>
      <vt:lpstr>Arial</vt:lpstr>
      <vt:lpstr>Calibri</vt:lpstr>
      <vt:lpstr>Calibri Light</vt:lpstr>
      <vt:lpstr>Courier New</vt:lpstr>
      <vt:lpstr>Noto Sans</vt:lpstr>
      <vt:lpstr>Office Theme</vt:lpstr>
      <vt:lpstr>&gt;Time Use Data: A window into society</vt:lpstr>
      <vt:lpstr>How do you spend your time?</vt:lpstr>
      <vt:lpstr>Think about it 🤔 :    how to collect people’s time use? </vt:lpstr>
      <vt:lpstr>Think about it 🤔 :    how to collect people’s time use? </vt:lpstr>
      <vt:lpstr>Think about it 🤔 :    how to collect people’s time use? </vt:lpstr>
      <vt:lpstr>We choose Episode-based questions. But why? </vt:lpstr>
      <vt:lpstr>PowerPoint Presentation</vt:lpstr>
      <vt:lpstr>Using time use data in GGR 274</vt:lpstr>
      <vt:lpstr>So what data does Statistics Canada Collect?</vt:lpstr>
      <vt:lpstr>So what data does Statistics Canada Collect?</vt:lpstr>
      <vt:lpstr>So what data does Statistics Canada Collect?</vt:lpstr>
      <vt:lpstr>Exploring time use data</vt:lpstr>
      <vt:lpstr>Exploring time use data</vt:lpstr>
      <vt:lpstr>Exploring time use data</vt:lpstr>
      <vt:lpstr>Questions to think about…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&gt;Time Use Data: A window into society</dc:title>
  <cp:lastModifiedBy>Chunjiang Li</cp:lastModifiedBy>
  <cp:revision>57</cp:revision>
  <dcterms:created xsi:type="dcterms:W3CDTF">2024-01-23T15:42:43Z</dcterms:created>
  <dcterms:modified xsi:type="dcterms:W3CDTF">2025-01-28T15:42:42Z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2023-01-30T00:00:00Z</vt:filetime>
  </property>
  <property fmtid="{D5CDD505-2E9C-101B-9397-08002B2CF9AE}" pid="3" name="LastSaved">
    <vt:filetime>2024-01-23T00:00:00Z</vt:filetime>
  </property>
  <property fmtid="{D5CDD505-2E9C-101B-9397-08002B2CF9AE}" pid="4" name="Producer">
    <vt:lpwstr>macOS Version 12.6 (Build 21G115) Quartz PDFContext</vt:lpwstr>
  </property>
</Properties>
</file>